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3"/>
  </p:notesMasterIdLst>
  <p:handoutMasterIdLst>
    <p:handoutMasterId r:id="rId284"/>
  </p:handoutMasterIdLst>
  <p:sldIdLst>
    <p:sldId id="265" r:id="rId2"/>
    <p:sldId id="263" r:id="rId3"/>
    <p:sldId id="301" r:id="rId4"/>
    <p:sldId id="302" r:id="rId5"/>
    <p:sldId id="303" r:id="rId6"/>
    <p:sldId id="553" r:id="rId7"/>
    <p:sldId id="305" r:id="rId8"/>
    <p:sldId id="306" r:id="rId9"/>
    <p:sldId id="370" r:id="rId10"/>
    <p:sldId id="304" r:id="rId11"/>
    <p:sldId id="315" r:id="rId12"/>
    <p:sldId id="538" r:id="rId13"/>
    <p:sldId id="539" r:id="rId14"/>
    <p:sldId id="554" r:id="rId15"/>
    <p:sldId id="540" r:id="rId16"/>
    <p:sldId id="569" r:id="rId17"/>
    <p:sldId id="336" r:id="rId18"/>
    <p:sldId id="423" r:id="rId19"/>
    <p:sldId id="425" r:id="rId20"/>
    <p:sldId id="532" r:id="rId21"/>
    <p:sldId id="426" r:id="rId22"/>
    <p:sldId id="515" r:id="rId23"/>
    <p:sldId id="597" r:id="rId24"/>
    <p:sldId id="615" r:id="rId25"/>
    <p:sldId id="616" r:id="rId26"/>
    <p:sldId id="516" r:id="rId27"/>
    <p:sldId id="517" r:id="rId28"/>
    <p:sldId id="317" r:id="rId29"/>
    <p:sldId id="534" r:id="rId30"/>
    <p:sldId id="318" r:id="rId31"/>
    <p:sldId id="321" r:id="rId32"/>
    <p:sldId id="586" r:id="rId33"/>
    <p:sldId id="535" r:id="rId34"/>
    <p:sldId id="316" r:id="rId35"/>
    <p:sldId id="319" r:id="rId36"/>
    <p:sldId id="320" r:id="rId37"/>
    <p:sldId id="322" r:id="rId38"/>
    <p:sldId id="324" r:id="rId39"/>
    <p:sldId id="590" r:id="rId40"/>
    <p:sldId id="617" r:id="rId41"/>
    <p:sldId id="619" r:id="rId42"/>
    <p:sldId id="620" r:id="rId43"/>
    <p:sldId id="325" r:id="rId44"/>
    <p:sldId id="326" r:id="rId45"/>
    <p:sldId id="327" r:id="rId46"/>
    <p:sldId id="328" r:id="rId47"/>
    <p:sldId id="371" r:id="rId48"/>
    <p:sldId id="374" r:id="rId49"/>
    <p:sldId id="372" r:id="rId50"/>
    <p:sldId id="621" r:id="rId51"/>
    <p:sldId id="622" r:id="rId52"/>
    <p:sldId id="623" r:id="rId53"/>
    <p:sldId id="373" r:id="rId54"/>
    <p:sldId id="329" r:id="rId55"/>
    <p:sldId id="330" r:id="rId56"/>
    <p:sldId id="375" r:id="rId57"/>
    <p:sldId id="599" r:id="rId58"/>
    <p:sldId id="378" r:id="rId59"/>
    <p:sldId id="624" r:id="rId60"/>
    <p:sldId id="625" r:id="rId61"/>
    <p:sldId id="626" r:id="rId62"/>
    <p:sldId id="376" r:id="rId63"/>
    <p:sldId id="377" r:id="rId64"/>
    <p:sldId id="379" r:id="rId65"/>
    <p:sldId id="380" r:id="rId66"/>
    <p:sldId id="381" r:id="rId67"/>
    <p:sldId id="382" r:id="rId68"/>
    <p:sldId id="600" r:id="rId69"/>
    <p:sldId id="385" r:id="rId70"/>
    <p:sldId id="627" r:id="rId71"/>
    <p:sldId id="628" r:id="rId72"/>
    <p:sldId id="629" r:id="rId73"/>
    <p:sldId id="383" r:id="rId74"/>
    <p:sldId id="384" r:id="rId75"/>
    <p:sldId id="386" r:id="rId76"/>
    <p:sldId id="387" r:id="rId77"/>
    <p:sldId id="388" r:id="rId78"/>
    <p:sldId id="389" r:id="rId79"/>
    <p:sldId id="587" r:id="rId80"/>
    <p:sldId id="633" r:id="rId81"/>
    <p:sldId id="634" r:id="rId82"/>
    <p:sldId id="635" r:id="rId83"/>
    <p:sldId id="390" r:id="rId84"/>
    <p:sldId id="391" r:id="rId85"/>
    <p:sldId id="392" r:id="rId86"/>
    <p:sldId id="393" r:id="rId87"/>
    <p:sldId id="394" r:id="rId88"/>
    <p:sldId id="395" r:id="rId89"/>
    <p:sldId id="396" r:id="rId90"/>
    <p:sldId id="588" r:id="rId91"/>
    <p:sldId id="397" r:id="rId92"/>
    <p:sldId id="398" r:id="rId93"/>
    <p:sldId id="399" r:id="rId94"/>
    <p:sldId id="400" r:id="rId95"/>
    <p:sldId id="401" r:id="rId96"/>
    <p:sldId id="402" r:id="rId97"/>
    <p:sldId id="417" r:id="rId98"/>
    <p:sldId id="418" r:id="rId99"/>
    <p:sldId id="630" r:id="rId100"/>
    <p:sldId id="631" r:id="rId101"/>
    <p:sldId id="367" r:id="rId102"/>
    <p:sldId id="410" r:id="rId103"/>
    <p:sldId id="589" r:id="rId104"/>
    <p:sldId id="542" r:id="rId105"/>
    <p:sldId id="411" r:id="rId106"/>
    <p:sldId id="412" r:id="rId107"/>
    <p:sldId id="541" r:id="rId108"/>
    <p:sldId id="343" r:id="rId109"/>
    <p:sldId id="419" r:id="rId110"/>
    <p:sldId id="420" r:id="rId111"/>
    <p:sldId id="421" r:id="rId112"/>
    <p:sldId id="602" r:id="rId113"/>
    <p:sldId id="603" r:id="rId114"/>
    <p:sldId id="604" r:id="rId115"/>
    <p:sldId id="605" r:id="rId116"/>
    <p:sldId id="606" r:id="rId117"/>
    <p:sldId id="607" r:id="rId118"/>
    <p:sldId id="608" r:id="rId119"/>
    <p:sldId id="609" r:id="rId120"/>
    <p:sldId id="610" r:id="rId121"/>
    <p:sldId id="611" r:id="rId122"/>
    <p:sldId id="612" r:id="rId123"/>
    <p:sldId id="613" r:id="rId124"/>
    <p:sldId id="614" r:id="rId125"/>
    <p:sldId id="557" r:id="rId126"/>
    <p:sldId id="558" r:id="rId127"/>
    <p:sldId id="601" r:id="rId128"/>
    <p:sldId id="435" r:id="rId129"/>
    <p:sldId id="576" r:id="rId130"/>
    <p:sldId id="354" r:id="rId131"/>
    <p:sldId id="355" r:id="rId132"/>
    <p:sldId id="356" r:id="rId133"/>
    <p:sldId id="368" r:id="rId134"/>
    <p:sldId id="360" r:id="rId135"/>
    <p:sldId id="361" r:id="rId136"/>
    <p:sldId id="362" r:id="rId137"/>
    <p:sldId id="524" r:id="rId138"/>
    <p:sldId id="525" r:id="rId139"/>
    <p:sldId id="526" r:id="rId140"/>
    <p:sldId id="527" r:id="rId141"/>
    <p:sldId id="529" r:id="rId142"/>
    <p:sldId id="341" r:id="rId143"/>
    <p:sldId id="519" r:id="rId144"/>
    <p:sldId id="574" r:id="rId145"/>
    <p:sldId id="575" r:id="rId146"/>
    <p:sldId id="598" r:id="rId147"/>
    <p:sldId id="366" r:id="rId148"/>
    <p:sldId id="308" r:id="rId149"/>
    <p:sldId id="309" r:id="rId150"/>
    <p:sldId id="578" r:id="rId151"/>
    <p:sldId id="579" r:id="rId152"/>
    <p:sldId id="429" r:id="rId153"/>
    <p:sldId id="595" r:id="rId154"/>
    <p:sldId id="430" r:id="rId155"/>
    <p:sldId id="580" r:id="rId156"/>
    <p:sldId id="573" r:id="rId157"/>
    <p:sldId id="582" r:id="rId158"/>
    <p:sldId id="431" r:id="rId159"/>
    <p:sldId id="584" r:id="rId160"/>
    <p:sldId id="577" r:id="rId161"/>
    <p:sldId id="444" r:id="rId162"/>
    <p:sldId id="591" r:id="rId163"/>
    <p:sldId id="592" r:id="rId164"/>
    <p:sldId id="593" r:id="rId165"/>
    <p:sldId id="437" r:id="rId166"/>
    <p:sldId id="443" r:id="rId167"/>
    <p:sldId id="434" r:id="rId168"/>
    <p:sldId id="445" r:id="rId169"/>
    <p:sldId id="446" r:id="rId170"/>
    <p:sldId id="447" r:id="rId171"/>
    <p:sldId id="448" r:id="rId172"/>
    <p:sldId id="523" r:id="rId173"/>
    <p:sldId id="351" r:id="rId174"/>
    <p:sldId id="344" r:id="rId175"/>
    <p:sldId id="585" r:id="rId176"/>
    <p:sldId id="636" r:id="rId177"/>
    <p:sldId id="310" r:id="rId178"/>
    <p:sldId id="311" r:id="rId179"/>
    <p:sldId id="312" r:id="rId180"/>
    <p:sldId id="556" r:id="rId181"/>
    <p:sldId id="632" r:id="rId182"/>
    <p:sldId id="555" r:id="rId183"/>
    <p:sldId id="313" r:id="rId184"/>
    <p:sldId id="314" r:id="rId185"/>
    <p:sldId id="357" r:id="rId186"/>
    <p:sldId id="358" r:id="rId187"/>
    <p:sldId id="533" r:id="rId188"/>
    <p:sldId id="359" r:id="rId189"/>
    <p:sldId id="307" r:id="rId190"/>
    <p:sldId id="567" r:id="rId191"/>
    <p:sldId id="331" r:id="rId192"/>
    <p:sldId id="566" r:id="rId193"/>
    <p:sldId id="572" r:id="rId194"/>
    <p:sldId id="570" r:id="rId195"/>
    <p:sldId id="339" r:id="rId196"/>
    <p:sldId id="340" r:id="rId197"/>
    <p:sldId id="338" r:id="rId198"/>
    <p:sldId id="332" r:id="rId199"/>
    <p:sldId id="559" r:id="rId200"/>
    <p:sldId id="560" r:id="rId201"/>
    <p:sldId id="561" r:id="rId202"/>
    <p:sldId id="562" r:id="rId203"/>
    <p:sldId id="564" r:id="rId204"/>
    <p:sldId id="565" r:id="rId205"/>
    <p:sldId id="335" r:id="rId206"/>
    <p:sldId id="347" r:id="rId207"/>
    <p:sldId id="436" r:id="rId208"/>
    <p:sldId id="454" r:id="rId209"/>
    <p:sldId id="498" r:id="rId210"/>
    <p:sldId id="453" r:id="rId211"/>
    <p:sldId id="492" r:id="rId212"/>
    <p:sldId id="342" r:id="rId213"/>
    <p:sldId id="490" r:id="rId214"/>
    <p:sldId id="489" r:id="rId215"/>
    <p:sldId id="491" r:id="rId216"/>
    <p:sldId id="497" r:id="rId217"/>
    <p:sldId id="494" r:id="rId218"/>
    <p:sldId id="530" r:id="rId219"/>
    <p:sldId id="450" r:id="rId220"/>
    <p:sldId id="451" r:id="rId221"/>
    <p:sldId id="452" r:id="rId222"/>
    <p:sldId id="333" r:id="rId223"/>
    <p:sldId id="334" r:id="rId224"/>
    <p:sldId id="495" r:id="rId225"/>
    <p:sldId id="496" r:id="rId226"/>
    <p:sldId id="531" r:id="rId227"/>
    <p:sldId id="543" r:id="rId228"/>
    <p:sldId id="544" r:id="rId229"/>
    <p:sldId id="545" r:id="rId230"/>
    <p:sldId id="546" r:id="rId231"/>
    <p:sldId id="547" r:id="rId232"/>
    <p:sldId id="549" r:id="rId233"/>
    <p:sldId id="550" r:id="rId234"/>
    <p:sldId id="551" r:id="rId235"/>
    <p:sldId id="440" r:id="rId236"/>
    <p:sldId id="441" r:id="rId237"/>
    <p:sldId id="442" r:id="rId238"/>
    <p:sldId id="449" r:id="rId239"/>
    <p:sldId id="455" r:id="rId240"/>
    <p:sldId id="474" r:id="rId241"/>
    <p:sldId id="473" r:id="rId242"/>
    <p:sldId id="488" r:id="rId243"/>
    <p:sldId id="463" r:id="rId244"/>
    <p:sldId id="468" r:id="rId245"/>
    <p:sldId id="464" r:id="rId246"/>
    <p:sldId id="472" r:id="rId247"/>
    <p:sldId id="520" r:id="rId248"/>
    <p:sldId id="481" r:id="rId249"/>
    <p:sldId id="480" r:id="rId250"/>
    <p:sldId id="482" r:id="rId251"/>
    <p:sldId id="438" r:id="rId252"/>
    <p:sldId id="439" r:id="rId253"/>
    <p:sldId id="510" r:id="rId254"/>
    <p:sldId id="469" r:id="rId255"/>
    <p:sldId id="470" r:id="rId256"/>
    <p:sldId id="479" r:id="rId257"/>
    <p:sldId id="483" r:id="rId258"/>
    <p:sldId id="475" r:id="rId259"/>
    <p:sldId id="486" r:id="rId260"/>
    <p:sldId id="521" r:id="rId261"/>
    <p:sldId id="522" r:id="rId262"/>
    <p:sldId id="484" r:id="rId263"/>
    <p:sldId id="511" r:id="rId264"/>
    <p:sldId id="465" r:id="rId265"/>
    <p:sldId id="471" r:id="rId266"/>
    <p:sldId id="345" r:id="rId267"/>
    <p:sldId id="353" r:id="rId268"/>
    <p:sldId id="509" r:id="rId269"/>
    <p:sldId id="462" r:id="rId270"/>
    <p:sldId id="422" r:id="rId271"/>
    <p:sldId id="476" r:id="rId272"/>
    <p:sldId id="458" r:id="rId273"/>
    <p:sldId id="461" r:id="rId274"/>
    <p:sldId id="432" r:id="rId275"/>
    <p:sldId id="493" r:id="rId276"/>
    <p:sldId id="477" r:id="rId277"/>
    <p:sldId id="478" r:id="rId278"/>
    <p:sldId id="433" r:id="rId279"/>
    <p:sldId id="456" r:id="rId280"/>
    <p:sldId id="457" r:id="rId281"/>
    <p:sldId id="485" r:id="rId282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6CA5"/>
    <a:srgbClr val="DF0029"/>
    <a:srgbClr val="FF3300"/>
    <a:srgbClr val="009F62"/>
    <a:srgbClr val="ACACAC"/>
    <a:srgbClr val="DDDDDD"/>
    <a:srgbClr val="A9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1" autoAdjust="0"/>
    <p:restoredTop sz="97849" autoAdjust="0"/>
  </p:normalViewPr>
  <p:slideViewPr>
    <p:cSldViewPr>
      <p:cViewPr varScale="1">
        <p:scale>
          <a:sx n="87" d="100"/>
          <a:sy n="87" d="100"/>
        </p:scale>
        <p:origin x="103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48" y="-114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65" Type="http://schemas.openxmlformats.org/officeDocument/2006/relationships/slide" Target="slides/slide264.xml"/><Relationship Id="rId281" Type="http://schemas.openxmlformats.org/officeDocument/2006/relationships/slide" Target="slides/slide280.xml"/><Relationship Id="rId286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71" Type="http://schemas.openxmlformats.org/officeDocument/2006/relationships/slide" Target="slides/slide270.xml"/><Relationship Id="rId276" Type="http://schemas.openxmlformats.org/officeDocument/2006/relationships/slide" Target="slides/slide275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287" Type="http://schemas.openxmlformats.org/officeDocument/2006/relationships/theme" Target="theme/theme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handoutMaster" Target="handoutMasters/handoutMaster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presProps" Target="pres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7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6" tIns="45923" rIns="91846" bIns="4592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a-DK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2" y="0"/>
            <a:ext cx="2946576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6" tIns="45923" rIns="91846" bIns="4592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da-DK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07"/>
            <a:ext cx="2946577" cy="4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6" tIns="45923" rIns="91846" bIns="4592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a-DK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2" y="9378407"/>
            <a:ext cx="2946576" cy="4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6" tIns="45923" rIns="91846" bIns="4592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556E1EFB-15C5-4571-A732-6A6BE8312F7C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1448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7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6" tIns="45923" rIns="91846" bIns="4592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a-DK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2" y="0"/>
            <a:ext cx="2946576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6" tIns="45923" rIns="91846" bIns="4592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da-DK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689993"/>
            <a:ext cx="5438463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6" tIns="45923" rIns="91846" bIns="459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07"/>
            <a:ext cx="2946577" cy="4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6" tIns="45923" rIns="91846" bIns="4592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a-DK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2" y="9378407"/>
            <a:ext cx="2946576" cy="4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6" tIns="45923" rIns="91846" bIns="4592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E42D5656-607A-4D7D-BA5C-D07045B5FEE8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0046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53A1FD-F3A4-421F-AA84-E8C1AEED6754}" type="slidenum">
              <a:rPr lang="da-DK"/>
              <a:pPr/>
              <a:t>1</a:t>
            </a:fld>
            <a:endParaRPr lang="da-DK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Break </a:t>
            </a:r>
            <a:r>
              <a:rPr lang="da-DK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3249106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932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513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7354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32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1490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33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1831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39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5035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670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153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315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991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6044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066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058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57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0194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416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60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938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2265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68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01775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70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742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71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7563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72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64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87691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78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3908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79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21433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80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5786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81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236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82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8104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90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13487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99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4087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100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4335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103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76582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104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3802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48339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107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88850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112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9974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113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821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114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2485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115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5115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116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2826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117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3962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118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8745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119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4178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120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79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22322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121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4886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122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9537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123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840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124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9751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28971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15998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127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6718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72708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144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15443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145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7576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56605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146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883434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150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57569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151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49918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153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319700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155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569656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156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483837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157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68744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159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774628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160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484227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162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1937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972440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163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725042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164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198806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175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022054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176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51423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180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418509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ru-RU" smtClean="0"/>
              <a:pPr/>
              <a:t>181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87010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182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251777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187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47023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190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6428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192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4522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518826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193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021591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194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015955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195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302097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199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236393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200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540649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201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399934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202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583332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203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686159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204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423792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226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6301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218855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227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279747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228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434040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229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321566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230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772366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231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675244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232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314188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233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660242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234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266287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257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274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7663" y="2130425"/>
            <a:ext cx="8439150" cy="1470025"/>
          </a:xfrm>
        </p:spPr>
        <p:txBody>
          <a:bodyPr b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7663" y="3886200"/>
            <a:ext cx="8439150" cy="2435225"/>
          </a:xfrm>
        </p:spPr>
        <p:txBody>
          <a:bodyPr lIns="0"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775" y="358775"/>
            <a:ext cx="1077913" cy="358775"/>
          </a:xfrm>
          <a:prstGeom prst="rect">
            <a:avLst/>
          </a:prstGeom>
          <a:noFill/>
        </p:spPr>
      </p:pic>
      <p:sp>
        <p:nvSpPr>
          <p:cNvPr id="43027" name="Rectangle 1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28/02/2009</a:t>
            </a:r>
            <a:endParaRPr lang="en-US" dirty="0"/>
          </a:p>
        </p:txBody>
      </p:sp>
      <p:sp>
        <p:nvSpPr>
          <p:cNvPr id="43028" name="Rectangle 2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Title/Department/Archive/Author</a:t>
            </a:r>
            <a:endParaRPr lang="da-DK"/>
          </a:p>
        </p:txBody>
      </p:sp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17C83B-5FE3-4737-A842-C0492A7A61F7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28/02/2009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Title/Department/Archive/Author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219200"/>
            <a:ext cx="4143375" cy="5105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19200"/>
            <a:ext cx="4143375" cy="5105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28/02/2009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Title/Department/Archive/Author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14927-13ED-4592-B6CD-08D7D1B75926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28/02/2009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Title/Department/Archive/Author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A9F1D-818C-492D-8052-E644F8D86124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28/02/2009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Title/Department/Archive/Author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30FF1-E4C2-4104-B14B-6F8AA031F6CF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28/02/2009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Title/Department/Archive/Author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2E62-ABCD-4E1A-9CD4-1F4D24B7AC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168275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219200"/>
            <a:ext cx="84391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ändra</a:t>
            </a:r>
            <a:r>
              <a:rPr lang="en-US" dirty="0" smtClean="0"/>
              <a:t> format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bakgrundstexten</a:t>
            </a:r>
            <a:endParaRPr lang="en-US" dirty="0" smtClean="0"/>
          </a:p>
          <a:p>
            <a:pPr lvl="1"/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två</a:t>
            </a:r>
            <a:endParaRPr lang="en-US" dirty="0" smtClean="0"/>
          </a:p>
          <a:p>
            <a:pPr lvl="2"/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endParaRPr lang="en-US" dirty="0" smtClean="0"/>
          </a:p>
          <a:p>
            <a:pPr lvl="3"/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fyra</a:t>
            </a:r>
            <a:endParaRPr lang="en-US" dirty="0" smtClean="0"/>
          </a:p>
          <a:p>
            <a:pPr lvl="4"/>
            <a:r>
              <a:rPr lang="en-US" dirty="0" err="1" smtClean="0"/>
              <a:t>Nivå</a:t>
            </a:r>
            <a:r>
              <a:rPr lang="en-US" dirty="0" smtClean="0"/>
              <a:t> fem</a:t>
            </a: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7663" y="6446838"/>
            <a:ext cx="7953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r>
              <a:rPr lang="da-DK" smtClean="0"/>
              <a:t>28/02/2009</a:t>
            </a:r>
            <a:endParaRPr lang="en-US" dirty="0"/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69988" y="6448425"/>
            <a:ext cx="70675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r>
              <a:rPr lang="en-US" dirty="0" smtClean="0"/>
              <a:t>Title/Department/Archive/Author</a:t>
            </a:r>
            <a:endParaRPr lang="en-US" dirty="0"/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88363" y="6450013"/>
            <a:ext cx="298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10292E62-ABCD-4E1A-9CD4-1F4D24B7AC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775" y="358775"/>
            <a:ext cx="1077913" cy="3587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9"/>
        </a:buBlip>
        <a:tabLst>
          <a:tab pos="1274763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69913" indent="-211138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9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2pPr>
      <a:lvl3pPr marL="798513" indent="-211138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9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3pPr>
      <a:lvl4pPr marL="1057275" indent="-239713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9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4pPr>
      <a:lvl5pPr marL="12668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9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5pPr>
      <a:lvl6pPr marL="17240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9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6pPr>
      <a:lvl7pPr marL="21812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9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7pPr>
      <a:lvl8pPr marL="26384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9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8pPr>
      <a:lvl9pPr marL="30956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9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9.xml"/><Relationship Id="rId13" Type="http://schemas.openxmlformats.org/officeDocument/2006/relationships/slide" Target="slide134.xml"/><Relationship Id="rId18" Type="http://schemas.openxmlformats.org/officeDocument/2006/relationships/slide" Target="slide138.xml"/><Relationship Id="rId3" Type="http://schemas.openxmlformats.org/officeDocument/2006/relationships/slide" Target="slide12.xml"/><Relationship Id="rId21" Type="http://schemas.openxmlformats.org/officeDocument/2006/relationships/slide" Target="slide141.xml"/><Relationship Id="rId7" Type="http://schemas.openxmlformats.org/officeDocument/2006/relationships/slide" Target="slide147.xml"/><Relationship Id="rId12" Type="http://schemas.openxmlformats.org/officeDocument/2006/relationships/image" Target="../media/image2.emf"/><Relationship Id="rId17" Type="http://schemas.openxmlformats.org/officeDocument/2006/relationships/slide" Target="slide137.xml"/><Relationship Id="rId25" Type="http://schemas.openxmlformats.org/officeDocument/2006/relationships/slide" Target="slide172.xml"/><Relationship Id="rId2" Type="http://schemas.openxmlformats.org/officeDocument/2006/relationships/slide" Target="slide11.xml"/><Relationship Id="rId16" Type="http://schemas.openxmlformats.org/officeDocument/2006/relationships/slide" Target="slide220.xml"/><Relationship Id="rId20" Type="http://schemas.openxmlformats.org/officeDocument/2006/relationships/slide" Target="slide1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4.xml"/><Relationship Id="rId11" Type="http://schemas.openxmlformats.org/officeDocument/2006/relationships/slide" Target="slide2.xml"/><Relationship Id="rId24" Type="http://schemas.openxmlformats.org/officeDocument/2006/relationships/slide" Target="slide171.xml"/><Relationship Id="rId5" Type="http://schemas.openxmlformats.org/officeDocument/2006/relationships/slide" Target="slide125.xml"/><Relationship Id="rId15" Type="http://schemas.openxmlformats.org/officeDocument/2006/relationships/slide" Target="slide128.xml"/><Relationship Id="rId23" Type="http://schemas.openxmlformats.org/officeDocument/2006/relationships/slide" Target="slide143.xml"/><Relationship Id="rId10" Type="http://schemas.openxmlformats.org/officeDocument/2006/relationships/slide" Target="slide133.xml"/><Relationship Id="rId19" Type="http://schemas.openxmlformats.org/officeDocument/2006/relationships/slide" Target="slide139.xml"/><Relationship Id="rId4" Type="http://schemas.openxmlformats.org/officeDocument/2006/relationships/slide" Target="slide22.xml"/><Relationship Id="rId9" Type="http://schemas.openxmlformats.org/officeDocument/2006/relationships/slide" Target="slide130.xml"/><Relationship Id="rId14" Type="http://schemas.openxmlformats.org/officeDocument/2006/relationships/slide" Target="slide221.xml"/><Relationship Id="rId22" Type="http://schemas.openxmlformats.org/officeDocument/2006/relationships/slide" Target="slide14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1.png"/><Relationship Id="rId4" Type="http://schemas.openxmlformats.org/officeDocument/2006/relationships/image" Target="../media/image2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slide" Target="slide281.xml"/><Relationship Id="rId3" Type="http://schemas.openxmlformats.org/officeDocument/2006/relationships/slide" Target="slide104.xml"/><Relationship Id="rId7" Type="http://schemas.openxmlformats.org/officeDocument/2006/relationships/image" Target="../media/image32.png"/><Relationship Id="rId2" Type="http://schemas.openxmlformats.org/officeDocument/2006/relationships/slide" Target="slide10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06.xml"/><Relationship Id="rId4" Type="http://schemas.openxmlformats.org/officeDocument/2006/relationships/slide" Target="slide105.xml"/><Relationship Id="rId9" Type="http://schemas.openxmlformats.org/officeDocument/2006/relationships/slide" Target="slide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emf"/><Relationship Id="rId4" Type="http://schemas.openxmlformats.org/officeDocument/2006/relationships/image" Target="../media/image3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emf"/><Relationship Id="rId4" Type="http://schemas.openxmlformats.org/officeDocument/2006/relationships/image" Target="../media/image3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9.xml"/><Relationship Id="rId2" Type="http://schemas.openxmlformats.org/officeDocument/2006/relationships/slide" Target="slide10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2.png"/><Relationship Id="rId4" Type="http://schemas.openxmlformats.org/officeDocument/2006/relationships/slide" Target="slide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slide" Target="slide1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2.png"/><Relationship Id="rId4" Type="http://schemas.openxmlformats.org/officeDocument/2006/relationships/slide" Target="slide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2.png"/><Relationship Id="rId4" Type="http://schemas.openxmlformats.org/officeDocument/2006/relationships/slide" Target="slide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97.xml"/><Relationship Id="rId3" Type="http://schemas.openxmlformats.org/officeDocument/2006/relationships/slide" Target="slide2.xml"/><Relationship Id="rId7" Type="http://schemas.openxmlformats.org/officeDocument/2006/relationships/slide" Target="slide12.xml"/><Relationship Id="rId12" Type="http://schemas.openxmlformats.org/officeDocument/2006/relationships/slide" Target="slide102.xm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89.xml"/><Relationship Id="rId5" Type="http://schemas.openxmlformats.org/officeDocument/2006/relationships/slide" Target="slide38.xml"/><Relationship Id="rId10" Type="http://schemas.openxmlformats.org/officeDocument/2006/relationships/slide" Target="slide78.xml"/><Relationship Id="rId4" Type="http://schemas.openxmlformats.org/officeDocument/2006/relationships/slide" Target="slide28.xml"/><Relationship Id="rId9" Type="http://schemas.openxmlformats.org/officeDocument/2006/relationships/slide" Target="slide67.xml"/><Relationship Id="rId14" Type="http://schemas.openxmlformats.org/officeDocument/2006/relationships/slide" Target="slide11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2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slide" Target="slide118.xml"/><Relationship Id="rId13" Type="http://schemas.openxmlformats.org/officeDocument/2006/relationships/slide" Target="slide123.xml"/><Relationship Id="rId3" Type="http://schemas.openxmlformats.org/officeDocument/2006/relationships/slide" Target="slide113.xml"/><Relationship Id="rId7" Type="http://schemas.openxmlformats.org/officeDocument/2006/relationships/slide" Target="slide117.xml"/><Relationship Id="rId12" Type="http://schemas.openxmlformats.org/officeDocument/2006/relationships/slide" Target="slide122.xml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41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6.xml"/><Relationship Id="rId11" Type="http://schemas.openxmlformats.org/officeDocument/2006/relationships/slide" Target="slide121.xml"/><Relationship Id="rId5" Type="http://schemas.openxmlformats.org/officeDocument/2006/relationships/slide" Target="slide115.xml"/><Relationship Id="rId15" Type="http://schemas.openxmlformats.org/officeDocument/2006/relationships/slide" Target="slide2.xml"/><Relationship Id="rId10" Type="http://schemas.openxmlformats.org/officeDocument/2006/relationships/slide" Target="slide120.xml"/><Relationship Id="rId4" Type="http://schemas.openxmlformats.org/officeDocument/2006/relationships/slide" Target="slide114.xml"/><Relationship Id="rId9" Type="http://schemas.openxmlformats.org/officeDocument/2006/relationships/slide" Target="slide119.xml"/><Relationship Id="rId14" Type="http://schemas.openxmlformats.org/officeDocument/2006/relationships/slide" Target="slide12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1.xml"/><Relationship Id="rId5" Type="http://schemas.openxmlformats.org/officeDocument/2006/relationships/slide" Target="slide2.xml"/><Relationship Id="rId4" Type="http://schemas.openxmlformats.org/officeDocument/2006/relationships/slide" Target="slide1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7" Type="http://schemas.openxmlformats.org/officeDocument/2006/relationships/slide" Target="slide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28.xml"/><Relationship Id="rId4" Type="http://schemas.openxmlformats.org/officeDocument/2006/relationships/slide" Target="slide12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em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em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34.emf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4.xml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slide" Target="slide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32.xml"/><Relationship Id="rId7" Type="http://schemas.openxmlformats.org/officeDocument/2006/relationships/slide" Target="slide3.xml"/><Relationship Id="rId2" Type="http://schemas.openxmlformats.org/officeDocument/2006/relationships/slide" Target="slide1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9.xml"/><Relationship Id="rId5" Type="http://schemas.openxmlformats.org/officeDocument/2006/relationships/image" Target="../media/image35.png"/><Relationship Id="rId4" Type="http://schemas.openxmlformats.org/officeDocument/2006/relationships/slide" Target="slide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49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49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slide" Target="slide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6.xml"/><Relationship Id="rId2" Type="http://schemas.openxmlformats.org/officeDocument/2006/relationships/slide" Target="slide13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emf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47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6.xml"/><Relationship Id="rId5" Type="http://schemas.openxmlformats.org/officeDocument/2006/relationships/slide" Target="slide145.xml"/><Relationship Id="rId4" Type="http://schemas.openxmlformats.org/officeDocument/2006/relationships/image" Target="../media/image2.emf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emf"/><Relationship Id="rId4" Type="http://schemas.openxmlformats.org/officeDocument/2006/relationships/image" Target="../media/image46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" Target="slide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tiff"/><Relationship Id="rId4" Type="http://schemas.openxmlformats.org/officeDocument/2006/relationships/slide" Target="slide3.xml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slide" Target="slide173.xml"/><Relationship Id="rId3" Type="http://schemas.openxmlformats.org/officeDocument/2006/relationships/slide" Target="slide150.xml"/><Relationship Id="rId7" Type="http://schemas.openxmlformats.org/officeDocument/2006/relationships/slide" Target="slide171.xml"/><Relationship Id="rId12" Type="http://schemas.openxmlformats.org/officeDocument/2006/relationships/slide" Target="slide2.xml"/><Relationship Id="rId2" Type="http://schemas.openxmlformats.org/officeDocument/2006/relationships/slide" Target="slide14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0.xml"/><Relationship Id="rId11" Type="http://schemas.openxmlformats.org/officeDocument/2006/relationships/slide" Target="slide176.xml"/><Relationship Id="rId5" Type="http://schemas.openxmlformats.org/officeDocument/2006/relationships/slide" Target="slide159.xml"/><Relationship Id="rId10" Type="http://schemas.openxmlformats.org/officeDocument/2006/relationships/slide" Target="slide175.xml"/><Relationship Id="rId4" Type="http://schemas.openxmlformats.org/officeDocument/2006/relationships/slide" Target="slide155.xml"/><Relationship Id="rId9" Type="http://schemas.openxmlformats.org/officeDocument/2006/relationships/slide" Target="slide174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81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51.xml"/><Relationship Id="rId7" Type="http://schemas.openxmlformats.org/officeDocument/2006/relationships/slide" Target="slide2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4.xml"/><Relationship Id="rId5" Type="http://schemas.openxmlformats.org/officeDocument/2006/relationships/slide" Target="slide153.xml"/><Relationship Id="rId4" Type="http://schemas.openxmlformats.org/officeDocument/2006/relationships/slide" Target="slide15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slide" Target="slide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slide" Target="slide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56.xml"/><Relationship Id="rId7" Type="http://schemas.openxmlformats.org/officeDocument/2006/relationships/slide" Target="slide2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58.xml"/><Relationship Id="rId4" Type="http://schemas.openxmlformats.org/officeDocument/2006/relationships/slide" Target="slide157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slide" Target="slide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slide" Target="slide164.xml"/><Relationship Id="rId13" Type="http://schemas.openxmlformats.org/officeDocument/2006/relationships/slide" Target="slide169.xml"/><Relationship Id="rId3" Type="http://schemas.openxmlformats.org/officeDocument/2006/relationships/slide" Target="slide160.xml"/><Relationship Id="rId7" Type="http://schemas.openxmlformats.org/officeDocument/2006/relationships/slide" Target="slide163.xml"/><Relationship Id="rId12" Type="http://schemas.openxmlformats.org/officeDocument/2006/relationships/slide" Target="slide168.xml"/><Relationship Id="rId2" Type="http://schemas.openxmlformats.org/officeDocument/2006/relationships/notesSlide" Target="../notesSlides/notesSlide68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9.xml"/><Relationship Id="rId11" Type="http://schemas.openxmlformats.org/officeDocument/2006/relationships/slide" Target="slide167.xml"/><Relationship Id="rId5" Type="http://schemas.openxmlformats.org/officeDocument/2006/relationships/slide" Target="slide162.xml"/><Relationship Id="rId15" Type="http://schemas.openxmlformats.org/officeDocument/2006/relationships/slide" Target="slide2.xml"/><Relationship Id="rId10" Type="http://schemas.openxmlformats.org/officeDocument/2006/relationships/slide" Target="slide166.xml"/><Relationship Id="rId4" Type="http://schemas.openxmlformats.org/officeDocument/2006/relationships/slide" Target="slide130.xml"/><Relationship Id="rId9" Type="http://schemas.openxmlformats.org/officeDocument/2006/relationships/slide" Target="slide165.xml"/><Relationship Id="rId14" Type="http://schemas.openxmlformats.org/officeDocument/2006/relationships/slide" Target="slide170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62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slide" Target="slide3.xml"/><Relationship Id="rId4" Type="http://schemas.openxmlformats.org/officeDocument/2006/relationships/image" Target="../media/image2.emf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5" Type="http://schemas.openxmlformats.org/officeDocument/2006/relationships/slide" Target="slide3.xml"/><Relationship Id="rId4" Type="http://schemas.openxmlformats.org/officeDocument/2006/relationships/image" Target="../media/image2.emf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slide" Target="slide3.xml"/><Relationship Id="rId4" Type="http://schemas.openxmlformats.org/officeDocument/2006/relationships/image" Target="../media/image2.emf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slide" Target="slide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66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slide" Target="slide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2.emf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02.xml"/><Relationship Id="rId3" Type="http://schemas.openxmlformats.org/officeDocument/2006/relationships/slide" Target="slide28.xml"/><Relationship Id="rId7" Type="http://schemas.openxmlformats.org/officeDocument/2006/relationships/slide" Target="slide78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9.xml"/><Relationship Id="rId11" Type="http://schemas.openxmlformats.org/officeDocument/2006/relationships/slide" Target="slide2.xml"/><Relationship Id="rId5" Type="http://schemas.openxmlformats.org/officeDocument/2006/relationships/slide" Target="slide38.xml"/><Relationship Id="rId10" Type="http://schemas.openxmlformats.org/officeDocument/2006/relationships/image" Target="../media/image16.emf"/><Relationship Id="rId4" Type="http://schemas.openxmlformats.org/officeDocument/2006/relationships/slide" Target="slide49.xml"/><Relationship Id="rId9" Type="http://schemas.openxmlformats.org/officeDocument/2006/relationships/image" Target="../media/image15.jpe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2.emf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74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slide" Target="slide3.xml"/><Relationship Id="rId4" Type="http://schemas.openxmlformats.org/officeDocument/2006/relationships/slide" Target="slide17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slide" Target="slide2.xml"/></Relationships>
</file>

<file path=ppt/slides/_rels/slide177.xml.rels><?xml version="1.0" encoding="UTF-8" standalone="yes"?>
<Relationships xmlns="http://schemas.openxmlformats.org/package/2006/relationships"><Relationship Id="rId8" Type="http://schemas.openxmlformats.org/officeDocument/2006/relationships/slide" Target="slide182.xml"/><Relationship Id="rId3" Type="http://schemas.openxmlformats.org/officeDocument/2006/relationships/slide" Target="slide2.xml"/><Relationship Id="rId7" Type="http://schemas.openxmlformats.org/officeDocument/2006/relationships/slide" Target="slide181.xml"/><Relationship Id="rId2" Type="http://schemas.openxmlformats.org/officeDocument/2006/relationships/slide" Target="slide17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0.xml"/><Relationship Id="rId5" Type="http://schemas.openxmlformats.org/officeDocument/2006/relationships/image" Target="../media/image2.emf"/><Relationship Id="rId4" Type="http://schemas.openxmlformats.org/officeDocument/2006/relationships/slide" Target="slide179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7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7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9.xml"/><Relationship Id="rId7" Type="http://schemas.openxmlformats.org/officeDocument/2006/relationships/image" Target="../media/image1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slide" Target="slide177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77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7" Type="http://schemas.openxmlformats.org/officeDocument/2006/relationships/slide" Target="slide178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5.xml"/><Relationship Id="rId5" Type="http://schemas.openxmlformats.org/officeDocument/2006/relationships/slide" Target="slide184.xml"/><Relationship Id="rId4" Type="http://schemas.openxmlformats.org/officeDocument/2006/relationships/slide" Target="slide183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17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slide" Target="slide17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188.xml"/><Relationship Id="rId2" Type="http://schemas.openxmlformats.org/officeDocument/2006/relationships/slide" Target="slide18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17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7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slide" Target="slide17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" Target="slide193.xml"/><Relationship Id="rId7" Type="http://schemas.openxmlformats.org/officeDocument/2006/relationships/slide" Target="slide197.xml"/><Relationship Id="rId2" Type="http://schemas.openxmlformats.org/officeDocument/2006/relationships/slide" Target="slide19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98.xml"/><Relationship Id="rId4" Type="http://schemas.openxmlformats.org/officeDocument/2006/relationships/slide" Target="slide19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9.xml"/><Relationship Id="rId5" Type="http://schemas.openxmlformats.org/officeDocument/2006/relationships/slide" Target="slide2.xml"/><Relationship Id="rId4" Type="http://schemas.openxmlformats.org/officeDocument/2006/relationships/slide" Target="slide19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9.xml"/><Relationship Id="rId4" Type="http://schemas.openxmlformats.org/officeDocument/2006/relationships/image" Target="../media/image82.jpeg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9.xml"/><Relationship Id="rId5" Type="http://schemas.openxmlformats.org/officeDocument/2006/relationships/slide" Target="slide2.xml"/><Relationship Id="rId4" Type="http://schemas.openxmlformats.org/officeDocument/2006/relationships/image" Target="../media/image2.emf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" Target="slide194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9.xml"/><Relationship Id="rId5" Type="http://schemas.openxmlformats.org/officeDocument/2006/relationships/slide" Target="slide2.xml"/><Relationship Id="rId4" Type="http://schemas.openxmlformats.org/officeDocument/2006/relationships/slide" Target="slide195.xml"/></Relationships>
</file>

<file path=ppt/slides/_rels/slide194.xml.rels><?xml version="1.0" encoding="UTF-8" standalone="yes"?>
<Relationships xmlns="http://schemas.openxmlformats.org/package/2006/relationships"><Relationship Id="rId8" Type="http://schemas.openxmlformats.org/officeDocument/2006/relationships/slide" Target="slide189.xml"/><Relationship Id="rId3" Type="http://schemas.openxmlformats.org/officeDocument/2006/relationships/slide" Target="slide2.xml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slide" Target="slide197.xml"/><Relationship Id="rId4" Type="http://schemas.openxmlformats.org/officeDocument/2006/relationships/image" Target="../media/image2.emf"/></Relationships>
</file>

<file path=ppt/slides/_rels/slide1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slide" Target="slide2.xml"/><Relationship Id="rId7" Type="http://schemas.openxmlformats.org/officeDocument/2006/relationships/slide" Target="slide189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slide" Target="slide197.xml"/><Relationship Id="rId9" Type="http://schemas.openxmlformats.org/officeDocument/2006/relationships/image" Target="../media/image2.emf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9.xml"/><Relationship Id="rId5" Type="http://schemas.openxmlformats.org/officeDocument/2006/relationships/image" Target="../media/image5.jpeg"/><Relationship Id="rId4" Type="http://schemas.openxmlformats.org/officeDocument/2006/relationships/slide" Target="slide197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8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9.xml"/><Relationship Id="rId4" Type="http://schemas.openxmlformats.org/officeDocument/2006/relationships/slide" Target="slide197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200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0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0.xml"/><Relationship Id="rId3" Type="http://schemas.openxmlformats.org/officeDocument/2006/relationships/slide" Target="slide222.xml"/><Relationship Id="rId7" Type="http://schemas.openxmlformats.org/officeDocument/2006/relationships/slide" Target="slide23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5.xml"/><Relationship Id="rId5" Type="http://schemas.openxmlformats.org/officeDocument/2006/relationships/slide" Target="slide227.xml"/><Relationship Id="rId10" Type="http://schemas.openxmlformats.org/officeDocument/2006/relationships/slide" Target="slide251.xml"/><Relationship Id="rId4" Type="http://schemas.openxmlformats.org/officeDocument/2006/relationships/slide" Target="slide224.xml"/><Relationship Id="rId9" Type="http://schemas.openxmlformats.org/officeDocument/2006/relationships/slide" Target="slide26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0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01.xml"/><Relationship Id="rId7" Type="http://schemas.openxmlformats.org/officeDocument/2006/relationships/slide" Target="slide204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1.xml"/><Relationship Id="rId5" Type="http://schemas.openxmlformats.org/officeDocument/2006/relationships/slide" Target="slide203.xml"/><Relationship Id="rId4" Type="http://schemas.openxmlformats.org/officeDocument/2006/relationships/slide" Target="slide20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2.emf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205.xml.rels><?xml version="1.0" encoding="UTF-8" standalone="yes"?>
<Relationships xmlns="http://schemas.openxmlformats.org/package/2006/relationships"><Relationship Id="rId8" Type="http://schemas.openxmlformats.org/officeDocument/2006/relationships/slide" Target="slide211.xml"/><Relationship Id="rId13" Type="http://schemas.openxmlformats.org/officeDocument/2006/relationships/slide" Target="slide215.xml"/><Relationship Id="rId3" Type="http://schemas.openxmlformats.org/officeDocument/2006/relationships/slide" Target="slide206.xml"/><Relationship Id="rId7" Type="http://schemas.openxmlformats.org/officeDocument/2006/relationships/slide" Target="slide210.xml"/><Relationship Id="rId12" Type="http://schemas.openxmlformats.org/officeDocument/2006/relationships/slide" Target="slide214.xml"/><Relationship Id="rId2" Type="http://schemas.openxmlformats.org/officeDocument/2006/relationships/slide" Target="slide2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9.xml"/><Relationship Id="rId11" Type="http://schemas.openxmlformats.org/officeDocument/2006/relationships/slide" Target="slide213.xml"/><Relationship Id="rId5" Type="http://schemas.openxmlformats.org/officeDocument/2006/relationships/slide" Target="slide208.xml"/><Relationship Id="rId10" Type="http://schemas.openxmlformats.org/officeDocument/2006/relationships/image" Target="../media/image2.emf"/><Relationship Id="rId4" Type="http://schemas.openxmlformats.org/officeDocument/2006/relationships/slide" Target="slide207.xml"/><Relationship Id="rId9" Type="http://schemas.openxmlformats.org/officeDocument/2006/relationships/slide" Target="slide2.xml"/><Relationship Id="rId14" Type="http://schemas.openxmlformats.org/officeDocument/2006/relationships/slide" Target="slide216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221.xml"/><Relationship Id="rId2" Type="http://schemas.openxmlformats.org/officeDocument/2006/relationships/slide" Target="slide2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3.xml"/><Relationship Id="rId7" Type="http://schemas.openxmlformats.org/officeDocument/2006/relationships/slide" Target="slide2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10" Type="http://schemas.openxmlformats.org/officeDocument/2006/relationships/slide" Target="slide3.xml"/><Relationship Id="rId4" Type="http://schemas.openxmlformats.org/officeDocument/2006/relationships/slide" Target="slide24.xml"/><Relationship Id="rId9" Type="http://schemas.openxmlformats.org/officeDocument/2006/relationships/slide" Target="slide281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09.png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23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26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28.xml"/><Relationship Id="rId7" Type="http://schemas.openxmlformats.org/officeDocument/2006/relationships/slide" Target="slide232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1.xml"/><Relationship Id="rId5" Type="http://schemas.openxmlformats.org/officeDocument/2006/relationships/slide" Target="slide230.xml"/><Relationship Id="rId4" Type="http://schemas.openxmlformats.org/officeDocument/2006/relationships/slide" Target="slide229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jpeg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slide" Target="slide233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34.xml"/></Relationships>
</file>

<file path=ppt/slides/_rels/slide233.xml.rels><?xml version="1.0" encoding="UTF-8" standalone="yes"?>
<Relationships xmlns="http://schemas.openxmlformats.org/package/2006/relationships"><Relationship Id="rId8" Type="http://schemas.openxmlformats.org/officeDocument/2006/relationships/slide" Target="slide232.xml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10" Type="http://schemas.openxmlformats.org/officeDocument/2006/relationships/slide" Target="slide232.xml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235.xml.rels><?xml version="1.0" encoding="UTF-8" standalone="yes"?>
<Relationships xmlns="http://schemas.openxmlformats.org/package/2006/relationships"><Relationship Id="rId8" Type="http://schemas.openxmlformats.org/officeDocument/2006/relationships/slide" Target="slide217.xml"/><Relationship Id="rId3" Type="http://schemas.openxmlformats.org/officeDocument/2006/relationships/slide" Target="slide236.xml"/><Relationship Id="rId7" Type="http://schemas.openxmlformats.org/officeDocument/2006/relationships/slide" Target="slide210.xml"/><Relationship Id="rId2" Type="http://schemas.openxmlformats.org/officeDocument/2006/relationships/slide" Target="slide19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1.xml"/><Relationship Id="rId5" Type="http://schemas.openxmlformats.org/officeDocument/2006/relationships/slide" Target="slide238.xml"/><Relationship Id="rId10" Type="http://schemas.openxmlformats.org/officeDocument/2006/relationships/slide" Target="slide2.xml"/><Relationship Id="rId4" Type="http://schemas.openxmlformats.org/officeDocument/2006/relationships/slide" Target="slide237.xml"/><Relationship Id="rId9" Type="http://schemas.openxmlformats.org/officeDocument/2006/relationships/slide" Target="slide218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8" Type="http://schemas.openxmlformats.org/officeDocument/2006/relationships/slide" Target="slide253.xml"/><Relationship Id="rId13" Type="http://schemas.openxmlformats.org/officeDocument/2006/relationships/slide" Target="slide265.xml"/><Relationship Id="rId3" Type="http://schemas.openxmlformats.org/officeDocument/2006/relationships/slide" Target="slide243.xml"/><Relationship Id="rId7" Type="http://schemas.openxmlformats.org/officeDocument/2006/relationships/slide" Target="slide251.xml"/><Relationship Id="rId12" Type="http://schemas.openxmlformats.org/officeDocument/2006/relationships/slide" Target="slide264.xml"/><Relationship Id="rId2" Type="http://schemas.openxmlformats.org/officeDocument/2006/relationships/slide" Target="slide2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0.xml"/><Relationship Id="rId11" Type="http://schemas.openxmlformats.org/officeDocument/2006/relationships/slide" Target="slide263.xml"/><Relationship Id="rId5" Type="http://schemas.openxmlformats.org/officeDocument/2006/relationships/slide" Target="slide248.xml"/><Relationship Id="rId15" Type="http://schemas.openxmlformats.org/officeDocument/2006/relationships/slide" Target="slide2.xml"/><Relationship Id="rId10" Type="http://schemas.openxmlformats.org/officeDocument/2006/relationships/slide" Target="slide262.xml"/><Relationship Id="rId4" Type="http://schemas.openxmlformats.org/officeDocument/2006/relationships/slide" Target="slide245.xml"/><Relationship Id="rId9" Type="http://schemas.openxmlformats.org/officeDocument/2006/relationships/slide" Target="slide254.xml"/><Relationship Id="rId14" Type="http://schemas.openxmlformats.org/officeDocument/2006/relationships/slide" Target="slide26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slide" Target="slide242.xml"/><Relationship Id="rId2" Type="http://schemas.openxmlformats.org/officeDocument/2006/relationships/slide" Target="slide24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9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9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slide" Target="slide241.xml"/><Relationship Id="rId2" Type="http://schemas.openxmlformats.org/officeDocument/2006/relationships/slide" Target="slide24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42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9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slide" Target="slide24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9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49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slide" Target="slide242.xml"/><Relationship Id="rId2" Type="http://schemas.openxmlformats.org/officeDocument/2006/relationships/slide" Target="slide24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52.xml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9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9.xml"/></Relationships>
</file>

<file path=ppt/slides/_rels/slide254.xml.rels><?xml version="1.0" encoding="UTF-8" standalone="yes"?>
<Relationships xmlns="http://schemas.openxmlformats.org/package/2006/relationships"><Relationship Id="rId8" Type="http://schemas.openxmlformats.org/officeDocument/2006/relationships/slide" Target="slide261.xml"/><Relationship Id="rId3" Type="http://schemas.openxmlformats.org/officeDocument/2006/relationships/slide" Target="slide256.xml"/><Relationship Id="rId7" Type="http://schemas.openxmlformats.org/officeDocument/2006/relationships/slide" Target="slide260.xml"/><Relationship Id="rId2" Type="http://schemas.openxmlformats.org/officeDocument/2006/relationships/slide" Target="slide2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9.xml"/><Relationship Id="rId5" Type="http://schemas.openxmlformats.org/officeDocument/2006/relationships/slide" Target="slide258.xml"/><Relationship Id="rId4" Type="http://schemas.openxmlformats.org/officeDocument/2006/relationships/slide" Target="slide257.xml"/><Relationship Id="rId9" Type="http://schemas.openxmlformats.org/officeDocument/2006/relationships/slide" Target="slide2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9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slide" Target="slide239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slide" Target="slide239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9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39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slide" Target="slide258.xml"/><Relationship Id="rId2" Type="http://schemas.openxmlformats.org/officeDocument/2006/relationships/slide" Target="slide25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261.xml"/><Relationship Id="rId4" Type="http://schemas.openxmlformats.org/officeDocument/2006/relationships/slide" Target="slide260.xml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6.png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slide" Target="slide241.xml"/><Relationship Id="rId2" Type="http://schemas.openxmlformats.org/officeDocument/2006/relationships/slide" Target="slide24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4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slide" Target="slide24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9.xml"/><Relationship Id="rId5" Type="http://schemas.openxmlformats.org/officeDocument/2006/relationships/slide" Target="slide268.xml"/><Relationship Id="rId4" Type="http://schemas.openxmlformats.org/officeDocument/2006/relationships/slide" Target="slide267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6.xml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slide" Target="slide26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.png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8" Type="http://schemas.openxmlformats.org/officeDocument/2006/relationships/slide" Target="slide277.xml"/><Relationship Id="rId3" Type="http://schemas.openxmlformats.org/officeDocument/2006/relationships/slide" Target="slide272.xml"/><Relationship Id="rId7" Type="http://schemas.openxmlformats.org/officeDocument/2006/relationships/slide" Target="slide276.xml"/><Relationship Id="rId12" Type="http://schemas.openxmlformats.org/officeDocument/2006/relationships/slide" Target="slide2.xml"/><Relationship Id="rId2" Type="http://schemas.openxmlformats.org/officeDocument/2006/relationships/slide" Target="slide27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5.xml"/><Relationship Id="rId11" Type="http://schemas.openxmlformats.org/officeDocument/2006/relationships/slide" Target="slide280.xml"/><Relationship Id="rId5" Type="http://schemas.openxmlformats.org/officeDocument/2006/relationships/slide" Target="slide274.xml"/><Relationship Id="rId10" Type="http://schemas.openxmlformats.org/officeDocument/2006/relationships/slide" Target="slide279.xml"/><Relationship Id="rId4" Type="http://schemas.openxmlformats.org/officeDocument/2006/relationships/slide" Target="slide273.xml"/><Relationship Id="rId9" Type="http://schemas.openxmlformats.org/officeDocument/2006/relationships/slide" Target="slide278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70.xml"/><Relationship Id="rId4" Type="http://schemas.openxmlformats.org/officeDocument/2006/relationships/image" Target="../media/image162.png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70.xml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5.png"/><Relationship Id="rId4" Type="http://schemas.openxmlformats.org/officeDocument/2006/relationships/slide" Target="slide270.xml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70.xml"/><Relationship Id="rId4" Type="http://schemas.openxmlformats.org/officeDocument/2006/relationships/image" Target="../media/image167.png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70.xml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7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81.xml"/><Relationship Id="rId3" Type="http://schemas.openxmlformats.org/officeDocument/2006/relationships/slide" Target="slide30.xml"/><Relationship Id="rId7" Type="http://schemas.openxmlformats.org/officeDocument/2006/relationships/image" Target="../media/image19.emf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70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emf"/><Relationship Id="rId5" Type="http://schemas.openxmlformats.org/officeDocument/2006/relationships/image" Target="../media/image173.emf"/><Relationship Id="rId4" Type="http://schemas.openxmlformats.org/officeDocument/2006/relationships/image" Target="../media/image17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9.emf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8.xml"/><Relationship Id="rId3" Type="http://schemas.openxmlformats.org/officeDocument/2006/relationships/slide" Target="slide10.xml"/><Relationship Id="rId7" Type="http://schemas.openxmlformats.org/officeDocument/2006/relationships/slide" Target="slide18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7.xml"/><Relationship Id="rId11" Type="http://schemas.openxmlformats.org/officeDocument/2006/relationships/slide" Target="slide2.xml"/><Relationship Id="rId5" Type="http://schemas.openxmlformats.org/officeDocument/2006/relationships/slide" Target="slide148.xml"/><Relationship Id="rId10" Type="http://schemas.openxmlformats.org/officeDocument/2006/relationships/slide" Target="slide219.xml"/><Relationship Id="rId4" Type="http://schemas.openxmlformats.org/officeDocument/2006/relationships/slide" Target="slide144.xml"/><Relationship Id="rId9" Type="http://schemas.openxmlformats.org/officeDocument/2006/relationships/slide" Target="slide19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9.emf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9.emf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emf"/><Relationship Id="rId4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emf"/><Relationship Id="rId4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9.emf"/><Relationship Id="rId4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1.png"/><Relationship Id="rId4" Type="http://schemas.openxmlformats.org/officeDocument/2006/relationships/image" Target="../media/image1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9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slide" Target="slide29.xml"/><Relationship Id="rId7" Type="http://schemas.openxmlformats.org/officeDocument/2006/relationships/slide" Target="slide2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43.xml"/><Relationship Id="rId10" Type="http://schemas.openxmlformats.org/officeDocument/2006/relationships/slide" Target="slide3.xml"/><Relationship Id="rId4" Type="http://schemas.openxmlformats.org/officeDocument/2006/relationships/slide" Target="slide40.xml"/><Relationship Id="rId9" Type="http://schemas.openxmlformats.org/officeDocument/2006/relationships/slide" Target="slide28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.em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7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slide" Target="slide2.xml"/><Relationship Id="rId4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.emf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.emf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2.emf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2.emf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2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slide" Target="slide29.xml"/><Relationship Id="rId7" Type="http://schemas.openxmlformats.org/officeDocument/2006/relationships/slide" Target="slide2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43.xml"/><Relationship Id="rId10" Type="http://schemas.openxmlformats.org/officeDocument/2006/relationships/slide" Target="slide3.xml"/><Relationship Id="rId4" Type="http://schemas.openxmlformats.org/officeDocument/2006/relationships/slide" Target="slide50.xml"/><Relationship Id="rId9" Type="http://schemas.openxmlformats.org/officeDocument/2006/relationships/slide" Target="slide28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81.xml"/><Relationship Id="rId3" Type="http://schemas.openxmlformats.org/officeDocument/2006/relationships/slide" Target="slide7.xml"/><Relationship Id="rId7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10" Type="http://schemas.openxmlformats.org/officeDocument/2006/relationships/image" Target="../media/image8.jpeg"/><Relationship Id="rId4" Type="http://schemas.openxmlformats.org/officeDocument/2006/relationships/slide" Target="slide8.xml"/><Relationship Id="rId9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7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slide" Target="slide2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.emf"/><Relationship Id="rId4" Type="http://schemas.openxmlformats.org/officeDocument/2006/relationships/slide" Target="slide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.emf"/><Relationship Id="rId4" Type="http://schemas.openxmlformats.org/officeDocument/2006/relationships/slide" Target="slide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2.emf"/><Relationship Id="rId4" Type="http://schemas.openxmlformats.org/officeDocument/2006/relationships/slide" Target="slide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2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58.xml"/><Relationship Id="rId7" Type="http://schemas.openxmlformats.org/officeDocument/2006/relationships/slide" Target="slide2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slide" Target="slide62.xml"/><Relationship Id="rId10" Type="http://schemas.openxmlformats.org/officeDocument/2006/relationships/slide" Target="slide3.xml"/><Relationship Id="rId4" Type="http://schemas.openxmlformats.org/officeDocument/2006/relationships/slide" Target="slide59.xml"/><Relationship Id="rId9" Type="http://schemas.openxmlformats.org/officeDocument/2006/relationships/slide" Target="slide28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emf"/><Relationship Id="rId4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7" Type="http://schemas.openxmlformats.org/officeDocument/2006/relationships/slide" Target="slide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slide" Target="slide2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emf"/><Relationship Id="rId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emf"/><Relationship Id="rId4" Type="http://schemas.openxmlformats.org/officeDocument/2006/relationships/image" Target="../media/image2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69.xml"/><Relationship Id="rId7" Type="http://schemas.openxmlformats.org/officeDocument/2006/relationships/slide" Target="slide2.xml"/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4.xml"/><Relationship Id="rId5" Type="http://schemas.openxmlformats.org/officeDocument/2006/relationships/slide" Target="slide73.xml"/><Relationship Id="rId10" Type="http://schemas.openxmlformats.org/officeDocument/2006/relationships/slide" Target="slide3.xml"/><Relationship Id="rId4" Type="http://schemas.openxmlformats.org/officeDocument/2006/relationships/slide" Target="slide70.xml"/><Relationship Id="rId9" Type="http://schemas.openxmlformats.org/officeDocument/2006/relationships/slide" Target="slide28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6.png"/><Relationship Id="rId4" Type="http://schemas.openxmlformats.org/officeDocument/2006/relationships/image" Target="../media/image2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7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openxmlformats.org/officeDocument/2006/relationships/image" Target="../media/image2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openxmlformats.org/officeDocument/2006/relationships/image" Target="../media/image2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slide" Target="slide7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79.xml"/><Relationship Id="rId7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4.xml"/><Relationship Id="rId5" Type="http://schemas.openxmlformats.org/officeDocument/2006/relationships/slide" Target="slide83.xml"/><Relationship Id="rId10" Type="http://schemas.openxmlformats.org/officeDocument/2006/relationships/slide" Target="slide3.xml"/><Relationship Id="rId4" Type="http://schemas.openxmlformats.org/officeDocument/2006/relationships/slide" Target="slide80.xml"/><Relationship Id="rId9" Type="http://schemas.openxmlformats.org/officeDocument/2006/relationships/slide" Target="slide28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7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81.xml"/><Relationship Id="rId4" Type="http://schemas.openxmlformats.org/officeDocument/2006/relationships/slide" Target="slide3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81.xml"/><Relationship Id="rId7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slide" Target="slide2.xml"/><Relationship Id="rId4" Type="http://schemas.openxmlformats.org/officeDocument/2006/relationships/slide" Target="slide8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7.png"/><Relationship Id="rId4" Type="http://schemas.openxmlformats.org/officeDocument/2006/relationships/image" Target="../media/image2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7.png"/><Relationship Id="rId4" Type="http://schemas.openxmlformats.org/officeDocument/2006/relationships/image" Target="../media/image2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slide" Target="slide8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7.png"/><Relationship Id="rId4" Type="http://schemas.openxmlformats.org/officeDocument/2006/relationships/slide" Target="slide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7.png"/><Relationship Id="rId4" Type="http://schemas.openxmlformats.org/officeDocument/2006/relationships/slide" Target="slide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7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281.xml"/><Relationship Id="rId3" Type="http://schemas.openxmlformats.org/officeDocument/2006/relationships/slide" Target="slide80.xml"/><Relationship Id="rId7" Type="http://schemas.openxmlformats.org/officeDocument/2006/relationships/image" Target="../media/image29.png"/><Relationship Id="rId2" Type="http://schemas.openxmlformats.org/officeDocument/2006/relationships/slide" Target="slide9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92.xml"/><Relationship Id="rId4" Type="http://schemas.openxmlformats.org/officeDocument/2006/relationships/slide" Target="slide91.xml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slide" Target="slide3.xml"/><Relationship Id="rId4" Type="http://schemas.openxmlformats.org/officeDocument/2006/relationships/image" Target="../media/image2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slide" Target="slide9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9.png"/><Relationship Id="rId4" Type="http://schemas.openxmlformats.org/officeDocument/2006/relationships/slide" Target="slide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96.xml"/><Relationship Id="rId2" Type="http://schemas.openxmlformats.org/officeDocument/2006/relationships/slide" Target="slide9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9.png"/><Relationship Id="rId4" Type="http://schemas.openxmlformats.org/officeDocument/2006/relationships/slide" Target="slide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9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9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99.xml"/><Relationship Id="rId7" Type="http://schemas.openxmlformats.org/officeDocument/2006/relationships/image" Target="../media/image30.png"/><Relationship Id="rId2" Type="http://schemas.openxmlformats.org/officeDocument/2006/relationships/slide" Target="slide9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01.xml"/><Relationship Id="rId4" Type="http://schemas.openxmlformats.org/officeDocument/2006/relationships/slide" Target="slide10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1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689006" cy="6858000"/>
          </a:xfrm>
          <a:prstGeom prst="rect">
            <a:avLst/>
          </a:prstGeom>
        </p:spPr>
      </p:pic>
      <p:sp>
        <p:nvSpPr>
          <p:cNvPr id="18740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47663" y="1789113"/>
            <a:ext cx="8439150" cy="700087"/>
          </a:xfrm>
          <a:ln/>
        </p:spPr>
        <p:txBody>
          <a:bodyPr/>
          <a:lstStyle/>
          <a:p>
            <a:r>
              <a:rPr lang="ru-RU" sz="5400" dirty="0" smtClean="0"/>
              <a:t>Запчасти</a:t>
            </a:r>
            <a:endParaRPr lang="en-US" sz="5400" dirty="0"/>
          </a:p>
        </p:txBody>
      </p:sp>
      <p:sp>
        <p:nvSpPr>
          <p:cNvPr id="187410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47663" y="2568575"/>
            <a:ext cx="8439150" cy="1438275"/>
          </a:xfrm>
          <a:ln/>
        </p:spPr>
        <p:txBody>
          <a:bodyPr/>
          <a:lstStyle/>
          <a:p>
            <a:r>
              <a:rPr lang="ru-RU" sz="4800" dirty="0" smtClean="0"/>
              <a:t>каталог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Запасные части для окна металлические</a:t>
            </a:r>
            <a:endParaRPr lang="en-US" sz="24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256699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Накладки</a:t>
            </a:r>
            <a:endParaRPr lang="en-US" dirty="0" smtClean="0"/>
          </a:p>
          <a:p>
            <a:r>
              <a:rPr lang="ru-RU" dirty="0" smtClean="0">
                <a:hlinkClick r:id="rId3" action="ppaction://hlinksldjump"/>
              </a:rPr>
              <a:t>Упаковка с накладками/ </a:t>
            </a:r>
            <a:r>
              <a:rPr lang="ru-RU" dirty="0" err="1" smtClean="0">
                <a:hlinkClick r:id="rId3" action="ppaction://hlinksldjump"/>
              </a:rPr>
              <a:t>Байпак</a:t>
            </a:r>
            <a:endParaRPr lang="en-US" dirty="0" smtClean="0"/>
          </a:p>
          <a:p>
            <a:r>
              <a:rPr lang="ru-RU" dirty="0" smtClean="0">
                <a:hlinkClick r:id="rId4" action="ppaction://hlinksldjump"/>
              </a:rPr>
              <a:t>Прижимная П-образная рамка стеклопакета</a:t>
            </a:r>
            <a:endParaRPr lang="en-US" dirty="0" smtClean="0"/>
          </a:p>
          <a:p>
            <a:r>
              <a:rPr lang="ru-RU" dirty="0" smtClean="0">
                <a:hlinkClick r:id="rId5" action="ppaction://hlinksldjump"/>
              </a:rPr>
              <a:t>Поворотные шарниры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Крепеж</a:t>
            </a:r>
            <a:r>
              <a:rPr lang="ru-RU" dirty="0" smtClean="0">
                <a:hlinkClick r:id="rId7" action="ppaction://hlinksldjump"/>
              </a:rPr>
              <a:t> </a:t>
            </a:r>
            <a:endParaRPr lang="ru-RU" dirty="0" smtClean="0"/>
          </a:p>
          <a:p>
            <a:r>
              <a:rPr lang="ru-RU" dirty="0" smtClean="0">
                <a:hlinkClick r:id="rId8" action="ppaction://hlinksldjump"/>
              </a:rPr>
              <a:t>Ручка на окно </a:t>
            </a:r>
            <a:r>
              <a:rPr lang="en-US" dirty="0" smtClean="0">
                <a:hlinkClick r:id="rId8" action="ppaction://hlinksldjump"/>
              </a:rPr>
              <a:t>GZR, GLR (</a:t>
            </a:r>
            <a:r>
              <a:rPr lang="ru-RU" dirty="0" smtClean="0">
                <a:hlinkClick r:id="rId8" action="ppaction://hlinksldjump"/>
              </a:rPr>
              <a:t>верхняя</a:t>
            </a:r>
            <a:r>
              <a:rPr lang="en-US" dirty="0" smtClean="0">
                <a:hlinkClick r:id="rId8" action="ppaction://hlinksldjump"/>
              </a:rPr>
              <a:t>)</a:t>
            </a:r>
            <a:endParaRPr lang="ru-RU" dirty="0" smtClean="0"/>
          </a:p>
          <a:p>
            <a:r>
              <a:rPr lang="ru-RU" dirty="0" smtClean="0">
                <a:hlinkClick r:id="rId9" action="ppaction://hlinksldjump"/>
              </a:rPr>
              <a:t>Ручка на окно </a:t>
            </a:r>
            <a:r>
              <a:rPr lang="en-US" dirty="0" smtClean="0">
                <a:hlinkClick r:id="rId9" action="ppaction://hlinksldjump"/>
              </a:rPr>
              <a:t>GZL (</a:t>
            </a:r>
            <a:r>
              <a:rPr lang="ru-RU" dirty="0" smtClean="0">
                <a:hlinkClick r:id="rId9" action="ppaction://hlinksldjump"/>
              </a:rPr>
              <a:t>без замков</a:t>
            </a:r>
            <a:r>
              <a:rPr lang="en-US" dirty="0" smtClean="0">
                <a:hlinkClick r:id="rId9" action="ppaction://hlinksldjump"/>
              </a:rPr>
              <a:t>)</a:t>
            </a:r>
            <a:endParaRPr lang="ru-RU" dirty="0" smtClean="0"/>
          </a:p>
          <a:p>
            <a:r>
              <a:rPr lang="ru-RU" dirty="0" smtClean="0">
                <a:hlinkClick r:id="rId10" action="ppaction://hlinksldjump"/>
              </a:rPr>
              <a:t>Замок (</a:t>
            </a:r>
            <a:r>
              <a:rPr lang="en-US" dirty="0">
                <a:hlinkClick r:id="rId10" action="ppaction://hlinksldjump"/>
              </a:rPr>
              <a:t>GGL</a:t>
            </a:r>
            <a:r>
              <a:rPr lang="ru-RU" dirty="0">
                <a:hlinkClick r:id="rId10" action="ppaction://hlinksldjump"/>
              </a:rPr>
              <a:t>, </a:t>
            </a:r>
            <a:r>
              <a:rPr lang="en-US" dirty="0">
                <a:hlinkClick r:id="rId10" action="ppaction://hlinksldjump"/>
              </a:rPr>
              <a:t>GGU, GPL, GPU</a:t>
            </a:r>
            <a:r>
              <a:rPr lang="ru-RU" dirty="0" smtClean="0">
                <a:hlinkClick r:id="rId10" action="ppaction://hlinksldjump"/>
              </a:rPr>
              <a:t>)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11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143380"/>
            <a:ext cx="3929090" cy="266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SzPct val="80000"/>
              <a:buBlip>
                <a:blip r:embed="rId12"/>
              </a:buBlip>
              <a:tabLst>
                <a:tab pos="1274763" algn="l"/>
              </a:tabLst>
            </a:pPr>
            <a:r>
              <a:rPr lang="ru-RU" sz="1400" dirty="0" smtClean="0">
                <a:latin typeface="+mn-lt"/>
                <a:hlinkClick r:id="rId13" action="ppaction://hlinksldjump"/>
              </a:rPr>
              <a:t>Пружины (</a:t>
            </a:r>
            <a:r>
              <a:rPr lang="en-US" sz="1400" dirty="0" smtClean="0">
                <a:latin typeface="+mn-lt"/>
                <a:hlinkClick r:id="rId13" action="ppaction://hlinksldjump"/>
              </a:rPr>
              <a:t>GPL</a:t>
            </a:r>
            <a:r>
              <a:rPr lang="ru-RU" sz="1400" dirty="0" smtClean="0">
                <a:latin typeface="+mn-lt"/>
                <a:hlinkClick r:id="rId13" action="ppaction://hlinksldjump"/>
              </a:rPr>
              <a:t>)</a:t>
            </a:r>
            <a:endParaRPr lang="ru-RU" sz="1400" dirty="0" smtClean="0"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12"/>
              </a:buBlip>
              <a:tabLst>
                <a:tab pos="1274763" algn="l"/>
              </a:tabLst>
            </a:pPr>
            <a:r>
              <a:rPr lang="ru-RU" sz="1400" dirty="0" smtClean="0">
                <a:latin typeface="+mn-lt"/>
                <a:hlinkClick r:id="rId14" action="ppaction://hlinksldjump"/>
              </a:rPr>
              <a:t>Пружины (</a:t>
            </a:r>
            <a:r>
              <a:rPr lang="en-US" sz="1400" dirty="0" smtClean="0">
                <a:latin typeface="+mn-lt"/>
                <a:hlinkClick r:id="rId14" action="ppaction://hlinksldjump"/>
              </a:rPr>
              <a:t>GDL</a:t>
            </a:r>
            <a:r>
              <a:rPr lang="ru-RU" sz="1400" dirty="0" smtClean="0">
                <a:latin typeface="+mn-lt"/>
                <a:hlinkClick r:id="rId14" action="ppaction://hlinksldjump"/>
              </a:rPr>
              <a:t>)</a:t>
            </a:r>
            <a:endParaRPr lang="en-US" sz="1400" dirty="0" smtClean="0">
              <a:latin typeface="+mn-lt"/>
              <a:hlinkClick r:id="rId15" action="ppaction://hlinksldjump"/>
            </a:endParaRPr>
          </a:p>
          <a:p>
            <a:pPr marL="342900" indent="-342900" eaLnBrk="1" hangingPunct="1">
              <a:buSzPct val="80000"/>
              <a:buBlip>
                <a:blip r:embed="rId12"/>
              </a:buBlip>
              <a:tabLst>
                <a:tab pos="1274763" algn="l"/>
              </a:tabLst>
            </a:pPr>
            <a:r>
              <a:rPr lang="ru-RU" sz="1400" dirty="0" smtClean="0">
                <a:latin typeface="+mn-lt"/>
                <a:hlinkClick r:id="rId16" action="ppaction://hlinksldjump"/>
              </a:rPr>
              <a:t>Балясины (</a:t>
            </a:r>
            <a:r>
              <a:rPr lang="en-US" sz="1400" dirty="0" smtClean="0">
                <a:latin typeface="+mn-lt"/>
                <a:hlinkClick r:id="rId16" action="ppaction://hlinksldjump"/>
              </a:rPr>
              <a:t>GDL</a:t>
            </a:r>
            <a:r>
              <a:rPr lang="ru-RU" sz="1400" dirty="0" smtClean="0">
                <a:latin typeface="+mn-lt"/>
                <a:hlinkClick r:id="rId16" action="ppaction://hlinksldjump"/>
              </a:rPr>
              <a:t>)</a:t>
            </a:r>
            <a:endParaRPr lang="ru-RU" sz="1400" dirty="0" smtClean="0"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12"/>
              </a:buBlip>
              <a:tabLst>
                <a:tab pos="1274763" algn="l"/>
              </a:tabLst>
            </a:pPr>
            <a:r>
              <a:rPr lang="ru-RU" sz="1400" dirty="0" smtClean="0">
                <a:latin typeface="+mn-lt"/>
                <a:hlinkClick r:id="rId17" action="ppaction://hlinksldjump"/>
              </a:rPr>
              <a:t>Пружины (</a:t>
            </a:r>
            <a:r>
              <a:rPr lang="en-US" sz="1400" dirty="0" smtClean="0">
                <a:latin typeface="+mn-lt"/>
                <a:hlinkClick r:id="rId17" action="ppaction://hlinksldjump"/>
              </a:rPr>
              <a:t>GTL</a:t>
            </a:r>
            <a:r>
              <a:rPr lang="ru-RU" sz="1400" dirty="0" smtClean="0">
                <a:latin typeface="+mn-lt"/>
                <a:hlinkClick r:id="rId17" action="ppaction://hlinksldjump"/>
              </a:rPr>
              <a:t>)</a:t>
            </a:r>
            <a:endParaRPr lang="en-US" sz="1400" dirty="0" smtClean="0"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12"/>
              </a:buBlip>
              <a:tabLst>
                <a:tab pos="1274763" algn="l"/>
              </a:tabLst>
            </a:pPr>
            <a:r>
              <a:rPr lang="ru-RU" sz="1400" dirty="0" smtClean="0">
                <a:latin typeface="+mn-lt"/>
                <a:hlinkClick r:id="rId18" action="ppaction://hlinksldjump"/>
              </a:rPr>
              <a:t>Заглушка пружины </a:t>
            </a:r>
            <a:r>
              <a:rPr lang="en-US" sz="1400" dirty="0" smtClean="0">
                <a:latin typeface="+mn-lt"/>
                <a:hlinkClick r:id="rId18" action="ppaction://hlinksldjump"/>
              </a:rPr>
              <a:t>(GPL, GPU, GDL)</a:t>
            </a:r>
            <a:endParaRPr lang="en-US" sz="1400" dirty="0" smtClean="0"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12"/>
              </a:buBlip>
              <a:tabLst>
                <a:tab pos="1274763" algn="l"/>
              </a:tabLst>
            </a:pPr>
            <a:r>
              <a:rPr lang="ru-RU" sz="1400" dirty="0" smtClean="0">
                <a:latin typeface="+mn-lt"/>
                <a:hlinkClick r:id="rId19" action="ppaction://hlinksldjump"/>
              </a:rPr>
              <a:t>Крышка заглушки пружины</a:t>
            </a:r>
            <a:r>
              <a:rPr lang="en-US" sz="1400" dirty="0" smtClean="0">
                <a:latin typeface="+mn-lt"/>
                <a:hlinkClick r:id="rId19" action="ppaction://hlinksldjump"/>
              </a:rPr>
              <a:t> (GPL,GPU)</a:t>
            </a:r>
            <a:endParaRPr lang="ru-RU" sz="1400" dirty="0" smtClean="0"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12"/>
              </a:buBlip>
              <a:tabLst>
                <a:tab pos="1274763" algn="l"/>
              </a:tabLst>
            </a:pPr>
            <a:r>
              <a:rPr lang="ru-RU" sz="1400" dirty="0" smtClean="0">
                <a:latin typeface="+mn-lt"/>
                <a:hlinkClick r:id="rId20" action="ppaction://hlinksldjump"/>
              </a:rPr>
              <a:t>Подъемный механизм (</a:t>
            </a:r>
            <a:r>
              <a:rPr lang="en-US" sz="1400" dirty="0" smtClean="0">
                <a:latin typeface="+mn-lt"/>
                <a:hlinkClick r:id="rId20" action="ppaction://hlinksldjump"/>
              </a:rPr>
              <a:t>GTL</a:t>
            </a:r>
            <a:r>
              <a:rPr lang="ru-RU" sz="1400" dirty="0" smtClean="0">
                <a:latin typeface="+mn-lt"/>
                <a:hlinkClick r:id="rId20" action="ppaction://hlinksldjump"/>
              </a:rPr>
              <a:t>)</a:t>
            </a:r>
            <a:endParaRPr lang="ru-RU" sz="1400" dirty="0" smtClean="0"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12"/>
              </a:buBlip>
              <a:tabLst>
                <a:tab pos="1274763" algn="l"/>
              </a:tabLst>
            </a:pPr>
            <a:r>
              <a:rPr lang="ru-RU" sz="1400" dirty="0" smtClean="0">
                <a:latin typeface="+mn-lt"/>
                <a:hlinkClick r:id="rId21" action="ppaction://hlinksldjump"/>
              </a:rPr>
              <a:t>Шпингалет (</a:t>
            </a:r>
            <a:r>
              <a:rPr lang="en-US" sz="1400" dirty="0" smtClean="0">
                <a:latin typeface="+mn-lt"/>
                <a:hlinkClick r:id="rId21" action="ppaction://hlinksldjump"/>
              </a:rPr>
              <a:t>GPL, GPU, GTL, GTU</a:t>
            </a:r>
            <a:r>
              <a:rPr lang="ru-RU" sz="1400" dirty="0" smtClean="0">
                <a:latin typeface="+mn-lt"/>
                <a:hlinkClick r:id="rId21" action="ppaction://hlinksldjump"/>
              </a:rPr>
              <a:t>)</a:t>
            </a:r>
            <a:endParaRPr lang="en-US" sz="1400" dirty="0" smtClean="0"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12"/>
              </a:buBlip>
              <a:tabLst>
                <a:tab pos="1274763" algn="l"/>
              </a:tabLst>
            </a:pPr>
            <a:endParaRPr lang="ru-RU" dirty="0" smtClean="0">
              <a:latin typeface="+mn-lt"/>
              <a:hlinkClick r:id="rId15" action="ppaction://hlinksldjump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4155238"/>
            <a:ext cx="44291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SzPct val="80000"/>
              <a:buBlip>
                <a:blip r:embed="rId12"/>
              </a:buBlip>
              <a:tabLst>
                <a:tab pos="1274763" algn="l"/>
              </a:tabLst>
            </a:pPr>
            <a:r>
              <a:rPr lang="ru-RU" sz="1400" dirty="0" smtClean="0">
                <a:latin typeface="+mn-lt"/>
                <a:hlinkClick r:id="rId22" action="ppaction://hlinksldjump"/>
              </a:rPr>
              <a:t>Газовый амортизатор </a:t>
            </a:r>
            <a:r>
              <a:rPr lang="en-US" sz="1400" dirty="0" smtClean="0">
                <a:latin typeface="+mn-lt"/>
                <a:hlinkClick r:id="rId22" action="ppaction://hlinksldjump"/>
              </a:rPr>
              <a:t>(GXL)</a:t>
            </a:r>
            <a:endParaRPr lang="en-US" sz="1400" dirty="0" smtClean="0">
              <a:latin typeface="+mn-lt"/>
              <a:hlinkClick r:id="rId13" action="ppaction://hlinksldjump"/>
            </a:endParaRPr>
          </a:p>
          <a:p>
            <a:pPr marL="342900" indent="-342900" eaLnBrk="1" hangingPunct="1">
              <a:buSzPct val="80000"/>
              <a:buBlip>
                <a:blip r:embed="rId12"/>
              </a:buBlip>
              <a:tabLst>
                <a:tab pos="1274763" algn="l"/>
              </a:tabLst>
            </a:pPr>
            <a:r>
              <a:rPr lang="ru-RU" sz="1400" dirty="0" smtClean="0">
                <a:latin typeface="+mn-lt"/>
                <a:hlinkClick r:id="rId23" action="ppaction://hlinksldjump"/>
              </a:rPr>
              <a:t>Болт подъемного механизма (</a:t>
            </a:r>
            <a:r>
              <a:rPr lang="en-US" sz="1400" dirty="0" smtClean="0">
                <a:latin typeface="+mn-lt"/>
                <a:hlinkClick r:id="rId23" action="ppaction://hlinksldjump"/>
              </a:rPr>
              <a:t>GXL</a:t>
            </a:r>
            <a:r>
              <a:rPr lang="ru-RU" sz="1400" dirty="0" smtClean="0">
                <a:latin typeface="+mn-lt"/>
                <a:hlinkClick r:id="rId23" action="ppaction://hlinksldjump"/>
              </a:rPr>
              <a:t>)</a:t>
            </a:r>
            <a:endParaRPr lang="ru-RU" sz="1400" dirty="0" smtClean="0">
              <a:latin typeface="+mn-lt"/>
              <a:hlinkClick r:id="rId13" action="ppaction://hlinksldjump"/>
            </a:endParaRPr>
          </a:p>
          <a:p>
            <a:pPr marL="342900" indent="-342900" eaLnBrk="1" hangingPunct="1">
              <a:buSzPct val="80000"/>
              <a:buBlip>
                <a:blip r:embed="rId12"/>
              </a:buBlip>
              <a:tabLst>
                <a:tab pos="1274763" algn="l"/>
              </a:tabLst>
            </a:pPr>
            <a:r>
              <a:rPr lang="ru-RU" sz="1400" dirty="0" smtClean="0">
                <a:latin typeface="+mn-lt"/>
                <a:hlinkClick r:id="rId24" action="ppaction://hlinksldjump"/>
              </a:rPr>
              <a:t>Ключи для замков на ручках </a:t>
            </a:r>
            <a:r>
              <a:rPr lang="ru-RU" sz="1400" dirty="0" smtClean="0">
                <a:latin typeface="+mn-lt"/>
              </a:rPr>
              <a:t>(</a:t>
            </a:r>
            <a:r>
              <a:rPr lang="en-US" sz="1400" dirty="0" smtClean="0">
                <a:latin typeface="+mn-lt"/>
              </a:rPr>
              <a:t>GDL, GPL, GPU, GXL, VEA, VEB, VFA, VFB</a:t>
            </a:r>
            <a:r>
              <a:rPr lang="ru-RU" sz="1400" dirty="0" smtClean="0">
                <a:latin typeface="+mn-lt"/>
              </a:rPr>
              <a:t>)</a:t>
            </a:r>
            <a:endParaRPr lang="en-US" sz="1400" dirty="0" smtClean="0">
              <a:latin typeface="+mn-lt"/>
              <a:hlinkClick r:id="rId13" action="ppaction://hlinksldjump"/>
            </a:endParaRPr>
          </a:p>
          <a:p>
            <a:pPr marL="342900" indent="-342900" eaLnBrk="1" hangingPunct="1">
              <a:buSzPct val="80000"/>
              <a:buBlip>
                <a:blip r:embed="rId12"/>
              </a:buBlip>
              <a:tabLst>
                <a:tab pos="1274763" algn="l"/>
              </a:tabLst>
            </a:pPr>
            <a:r>
              <a:rPr lang="ru-RU" sz="1400" dirty="0" smtClean="0">
                <a:latin typeface="+mn-lt"/>
                <a:hlinkClick r:id="rId25" action="ppaction://hlinksldjump"/>
              </a:rPr>
              <a:t>Держатель фильтра</a:t>
            </a:r>
            <a:endParaRPr lang="en-US" sz="1400" dirty="0" smtClean="0">
              <a:latin typeface="+mn-lt"/>
              <a:hlinkClick r:id="rId13" action="ppaction://hlinksldjump"/>
            </a:endParaRPr>
          </a:p>
          <a:p>
            <a:pPr marL="342900" indent="-342900" eaLnBrk="1" hangingPunct="1">
              <a:buSzPct val="80000"/>
              <a:buBlip>
                <a:blip r:embed="rId12"/>
              </a:buBlip>
              <a:tabLst>
                <a:tab pos="1274763" algn="l"/>
              </a:tabLst>
            </a:pPr>
            <a:endParaRPr lang="ru-RU" dirty="0" smtClean="0">
              <a:latin typeface="+mn-lt"/>
              <a:hlinkClick r:id="rId13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100</a:t>
            </a:fld>
            <a:endParaRPr lang="ru-RU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7663" y="1237561"/>
            <a:ext cx="8439150" cy="413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buSzPct val="80000"/>
              <a:tabLst>
                <a:tab pos="1274763" algn="l"/>
              </a:tabLst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lang="ru-RU" sz="1600" kern="0" dirty="0" smtClean="0"/>
              <a:t>GGL 3170, GGU 0170, GPL 3170, GPU 0170, GTL 3170: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CK02, CK04				763704CK1	 		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FK04, FK06				763704FK1	 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MK04, MK06, MK08, MK10		763704MK1	 	 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PK06, PK08				763704PK1 	 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SK06, SK08				763704SK1	 	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44028" y="2847187"/>
            <a:ext cx="3546437" cy="1785950"/>
            <a:chOff x="1508138" y="2500306"/>
            <a:chExt cx="4546569" cy="242889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2500306"/>
              <a:ext cx="3714776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Oval 10"/>
            <p:cNvSpPr/>
            <p:nvPr/>
          </p:nvSpPr>
          <p:spPr bwMode="auto">
            <a:xfrm rot="1614067">
              <a:off x="1508138" y="3065600"/>
              <a:ext cx="4546569" cy="1149547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Нижняя накладка поворотной створки</a:t>
            </a:r>
            <a:br>
              <a:rPr lang="ru-RU" sz="2000" dirty="0" smtClean="0"/>
            </a:br>
            <a:r>
              <a:rPr lang="ru-RU" sz="1600" dirty="0" smtClean="0"/>
              <a:t>VELUX PREMIUM (например,  GGL MK08 3</a:t>
            </a:r>
            <a:r>
              <a:rPr lang="en-US" sz="1600" dirty="0" smtClean="0"/>
              <a:t>1</a:t>
            </a:r>
            <a:r>
              <a:rPr lang="ru-RU" sz="1600" dirty="0" smtClean="0"/>
              <a:t>70) - Медь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5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101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8439150" cy="440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lang="en-US" kern="0" dirty="0" smtClean="0"/>
              <a:t>GZL, GGL, GGU</a:t>
            </a:r>
            <a:r>
              <a:rPr lang="ru-RU" kern="0" dirty="0" smtClean="0"/>
              <a:t>, </a:t>
            </a:r>
            <a:r>
              <a:rPr lang="en-US" kern="0" dirty="0" smtClean="0"/>
              <a:t>GPL: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C02, C04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760617C1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F04, F06				760617F1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M04, M06, M08, M10, M12		760617M1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400" kern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P06, P08, P10			760617P1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400" kern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S06, S08, S10			760617S1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U04, U08, U10			760617U1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11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kern="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86380" y="3571876"/>
            <a:ext cx="3546437" cy="1785950"/>
            <a:chOff x="1508138" y="2500306"/>
            <a:chExt cx="4546569" cy="242889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2500306"/>
              <a:ext cx="3714776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Oval 10"/>
            <p:cNvSpPr/>
            <p:nvPr/>
          </p:nvSpPr>
          <p:spPr bwMode="auto">
            <a:xfrm rot="1614067">
              <a:off x="1508138" y="3065600"/>
              <a:ext cx="4546569" cy="1149547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/>
              <a:t>Нижняя накладка поворотной створки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/>
              <a:t>2003-2015 </a:t>
            </a:r>
            <a:r>
              <a:rPr lang="ru-RU" sz="1600" dirty="0" err="1" smtClean="0"/>
              <a:t>гг</a:t>
            </a:r>
            <a:r>
              <a:rPr lang="ru-RU" sz="1600" dirty="0" smtClean="0"/>
              <a:t>  (например,  </a:t>
            </a:r>
            <a:r>
              <a:rPr lang="en-US" sz="1600" dirty="0" smtClean="0"/>
              <a:t>GGL M08 3173G)</a:t>
            </a:r>
            <a:r>
              <a:rPr lang="ru-RU" sz="1600" dirty="0" smtClean="0"/>
              <a:t> - Медь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6672609" cy="3793976"/>
          </a:xfrm>
        </p:spPr>
        <p:txBody>
          <a:bodyPr/>
          <a:lstStyle/>
          <a:p>
            <a:r>
              <a:rPr lang="en-US" dirty="0">
                <a:hlinkClick r:id="rId2" action="ppaction://hlinksldjump"/>
              </a:rPr>
              <a:t>VELUX OPTIMA (</a:t>
            </a:r>
            <a:r>
              <a:rPr lang="ru-RU" dirty="0">
                <a:hlinkClick r:id="rId2" action="ppaction://hlinksldjump"/>
              </a:rPr>
              <a:t>например, </a:t>
            </a:r>
            <a:r>
              <a:rPr lang="en-US" dirty="0">
                <a:hlinkClick r:id="rId2" action="ppaction://hlinksldjump"/>
              </a:rPr>
              <a:t>GLR MR08 3073IS) </a:t>
            </a:r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VELUX </a:t>
            </a:r>
            <a:r>
              <a:rPr lang="en-US" dirty="0">
                <a:hlinkClick r:id="rId3" action="ppaction://hlinksldjump"/>
              </a:rPr>
              <a:t>PREMIUM (</a:t>
            </a:r>
            <a:r>
              <a:rPr lang="ru-RU" dirty="0">
                <a:hlinkClick r:id="rId3" action="ppaction://hlinksldjump"/>
              </a:rPr>
              <a:t>например, </a:t>
            </a:r>
            <a:r>
              <a:rPr lang="en-US" dirty="0">
                <a:hlinkClick r:id="rId3" action="ppaction://hlinksldjump"/>
              </a:rPr>
              <a:t>GGL MK08 307</a:t>
            </a:r>
            <a:r>
              <a:rPr lang="ru-RU" dirty="0">
                <a:hlinkClick r:id="rId3" action="ppaction://hlinksldjump"/>
              </a:rPr>
              <a:t>0</a:t>
            </a:r>
            <a:r>
              <a:rPr lang="en-US" dirty="0">
                <a:hlinkClick r:id="rId3" action="ppaction://hlinksldjump"/>
              </a:rPr>
              <a:t>)</a:t>
            </a:r>
            <a:endParaRPr lang="en-US" dirty="0"/>
          </a:p>
          <a:p>
            <a:r>
              <a:rPr lang="ru-RU" dirty="0" smtClean="0">
                <a:hlinkClick r:id="rId4" action="ppaction://hlinksldjump"/>
              </a:rPr>
              <a:t>2003-2015 </a:t>
            </a:r>
            <a:r>
              <a:rPr lang="ru-RU" dirty="0" err="1" smtClean="0">
                <a:hlinkClick r:id="rId4" action="ppaction://hlinksldjump"/>
              </a:rPr>
              <a:t>гг</a:t>
            </a:r>
            <a:r>
              <a:rPr lang="ru-RU" dirty="0" smtClean="0">
                <a:hlinkClick r:id="rId4" action="ppaction://hlinksldjump"/>
              </a:rPr>
              <a:t> (например,  </a:t>
            </a:r>
            <a:r>
              <a:rPr lang="en-US" dirty="0" smtClean="0">
                <a:hlinkClick r:id="rId4" action="ppaction://hlinksldjump"/>
              </a:rPr>
              <a:t>GGL M08 3073G)</a:t>
            </a:r>
            <a:endParaRPr lang="en-US" dirty="0" smtClean="0"/>
          </a:p>
          <a:p>
            <a:r>
              <a:rPr lang="ru-RU" dirty="0" smtClean="0">
                <a:hlinkClick r:id="rId5" action="ppaction://hlinksldjump"/>
              </a:rPr>
              <a:t>1992-2003 </a:t>
            </a:r>
            <a:r>
              <a:rPr lang="ru-RU" dirty="0" err="1" smtClean="0">
                <a:hlinkClick r:id="rId5" action="ppaction://hlinksldjump"/>
              </a:rPr>
              <a:t>гг</a:t>
            </a:r>
            <a:r>
              <a:rPr lang="ru-RU" dirty="0" smtClean="0">
                <a:hlinkClick r:id="rId5" action="ppaction://hlinksldjump"/>
              </a:rPr>
              <a:t> (например,  </a:t>
            </a:r>
            <a:r>
              <a:rPr lang="en-US" dirty="0" smtClean="0">
                <a:hlinkClick r:id="rId5" action="ppaction://hlinksldjump"/>
              </a:rPr>
              <a:t>GGL 308 3059)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102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6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Накладки для окна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Нижняя накладка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400" kern="0" dirty="0" smtClean="0">
                <a:latin typeface="+mj-lt"/>
                <a:ea typeface="+mj-ea"/>
                <a:cs typeface="+mj-cs"/>
              </a:rPr>
              <a:t>коробки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15616" y="2708920"/>
            <a:ext cx="2857520" cy="1928826"/>
            <a:chOff x="1142976" y="2500306"/>
            <a:chExt cx="2857520" cy="1928826"/>
          </a:xfrm>
        </p:grpSpPr>
        <p:pic>
          <p:nvPicPr>
            <p:cNvPr id="98306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2500306"/>
              <a:ext cx="2857520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Rectangle 10"/>
            <p:cNvSpPr/>
            <p:nvPr/>
          </p:nvSpPr>
          <p:spPr bwMode="auto">
            <a:xfrm>
              <a:off x="2786050" y="2571744"/>
              <a:ext cx="1214446" cy="714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00034" y="521495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8" action="ppaction://hlinksldjump"/>
              </a:rPr>
              <a:t>Посмотреть различия в кодах продуктовых линеек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9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103</a:t>
            </a:fld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da-DK" sz="1600" dirty="0" err="1" smtClean="0"/>
              <a:t>Накладки</a:t>
            </a:r>
            <a:r>
              <a:rPr lang="da-DK" sz="1600" dirty="0" smtClean="0"/>
              <a:t> </a:t>
            </a:r>
            <a:r>
              <a:rPr lang="da-DK" sz="1600" dirty="0" err="1" smtClean="0"/>
              <a:t>для</a:t>
            </a:r>
            <a:r>
              <a:rPr lang="da-DK" sz="1600" dirty="0" smtClean="0"/>
              <a:t> </a:t>
            </a:r>
            <a:r>
              <a:rPr lang="da-DK" sz="1600" dirty="0" err="1" smtClean="0"/>
              <a:t>окна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000" dirty="0" err="1" smtClean="0"/>
              <a:t>Нижняя</a:t>
            </a:r>
            <a:r>
              <a:rPr lang="da-DK" sz="2000" dirty="0" smtClean="0"/>
              <a:t> </a:t>
            </a:r>
            <a:r>
              <a:rPr lang="da-DK" sz="2000" dirty="0" err="1" smtClean="0"/>
              <a:t>накладка</a:t>
            </a:r>
            <a:r>
              <a:rPr lang="da-DK" sz="2000" dirty="0" smtClean="0"/>
              <a:t> </a:t>
            </a:r>
            <a:r>
              <a:rPr lang="da-DK" sz="2000" dirty="0" err="1" smtClean="0"/>
              <a:t>коробки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1600" dirty="0" smtClean="0"/>
              <a:t>VELUX OPTIMA (</a:t>
            </a:r>
            <a:r>
              <a:rPr lang="da-DK" sz="1600" dirty="0" err="1" smtClean="0"/>
              <a:t>например</a:t>
            </a:r>
            <a:r>
              <a:rPr lang="da-DK" sz="1600" dirty="0" smtClean="0"/>
              <a:t>,  GLR MR08 3073IS) - Алюминий</a:t>
            </a:r>
            <a:endParaRPr lang="da-DK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5630843" y="2673608"/>
            <a:ext cx="2857520" cy="1928826"/>
            <a:chOff x="1142976" y="2500306"/>
            <a:chExt cx="2857520" cy="192882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2500306"/>
              <a:ext cx="2857520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11"/>
            <p:cNvSpPr/>
            <p:nvPr/>
          </p:nvSpPr>
          <p:spPr bwMode="auto">
            <a:xfrm>
              <a:off x="2786050" y="2571744"/>
              <a:ext cx="1214446" cy="714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47664" y="1268393"/>
            <a:ext cx="5016424" cy="333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>
                <a:tab pos="1274763" algn="l"/>
              </a:tabLst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GLR, GLP: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CR02, CR04				</a:t>
            </a: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760558C0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FR04, FR06		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760558F0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MR04, MR06, MR08, MR10	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760558M0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PR06, PR08		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760558P0</a:t>
            </a:r>
            <a:endParaRPr kumimoji="0" lang="da-DK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SR06, SR08		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760558S0</a:t>
            </a:r>
          </a:p>
          <a:p>
            <a:pPr eaLnBrk="1" hangingPunct="1">
              <a:buSzPct val="80000"/>
              <a:tabLst>
                <a:tab pos="1274763" algn="l"/>
              </a:tabLst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  <a:defRPr/>
            </a:pPr>
            <a:r>
              <a:rPr lang="da-DK" kern="0" dirty="0" smtClean="0"/>
              <a:t>GZR:</a:t>
            </a:r>
            <a:endParaRPr lang="da-DK" kern="0" dirty="0"/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CR02, CR04		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76061</a:t>
            </a:r>
            <a:r>
              <a:rPr lang="ru-RU" sz="1200" kern="0" dirty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en-US" sz="1200" kern="0" dirty="0">
                <a:solidFill>
                  <a:schemeClr val="accent2">
                    <a:lumMod val="50000"/>
                  </a:schemeClr>
                </a:solidFill>
              </a:rPr>
              <a:t>C0 </a:t>
            </a: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FR04, FR06		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76061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F0</a:t>
            </a:r>
            <a:endParaRPr lang="da-DK" sz="1200" kern="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MR04, MR06, 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MR08</a:t>
            </a: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76061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en-US" sz="1200" kern="0" dirty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0 </a:t>
            </a: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PR06</a:t>
            </a: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		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76061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P0 </a:t>
            </a: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SR06</a:t>
            </a: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				</a:t>
            </a:r>
            <a:r>
              <a:rPr lang="en-US" sz="1200" kern="0" dirty="0">
                <a:solidFill>
                  <a:schemeClr val="accent2">
                    <a:lumMod val="50000"/>
                  </a:schemeClr>
                </a:solidFill>
              </a:rPr>
              <a:t>76061</a:t>
            </a:r>
            <a:r>
              <a:rPr lang="ru-RU" sz="1200" kern="0" dirty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en-US" sz="1200" kern="0" dirty="0">
                <a:solidFill>
                  <a:schemeClr val="accent2">
                    <a:lumMod val="50000"/>
                  </a:schemeClr>
                </a:solidFill>
              </a:rPr>
              <a:t>S0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1274763" algn="l"/>
              </a:tabLst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hlinkClick r:id="rId6" action="ppaction://hlinksldjump"/>
              </a:rPr>
              <a:t>Вернуться</a:t>
            </a:r>
            <a:r>
              <a:rPr lang="da-DK" dirty="0" smtClean="0">
                <a:hlinkClick r:id="rId6" action="ppaction://hlinksldjump"/>
              </a:rPr>
              <a:t> к </a:t>
            </a:r>
            <a:r>
              <a:rPr lang="da-DK" dirty="0" err="1" smtClean="0">
                <a:hlinkClick r:id="rId6" action="ppaction://hlinksldjump"/>
              </a:rPr>
              <a:t>окнам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21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104</a:t>
            </a:fld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da-DK" sz="1600" dirty="0" err="1" smtClean="0"/>
              <a:t>Накладки</a:t>
            </a:r>
            <a:r>
              <a:rPr lang="da-DK" sz="1600" dirty="0" smtClean="0"/>
              <a:t> </a:t>
            </a:r>
            <a:r>
              <a:rPr lang="da-DK" sz="1600" dirty="0" err="1" smtClean="0"/>
              <a:t>для</a:t>
            </a:r>
            <a:r>
              <a:rPr lang="da-DK" sz="1600" dirty="0" smtClean="0"/>
              <a:t> </a:t>
            </a:r>
            <a:r>
              <a:rPr lang="da-DK" sz="1600" dirty="0" err="1" smtClean="0"/>
              <a:t>окна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000" dirty="0" err="1" smtClean="0"/>
              <a:t>Нижняя</a:t>
            </a:r>
            <a:r>
              <a:rPr lang="da-DK" sz="2000" dirty="0" smtClean="0"/>
              <a:t> </a:t>
            </a:r>
            <a:r>
              <a:rPr lang="da-DK" sz="2000" dirty="0" err="1" smtClean="0"/>
              <a:t>накладка</a:t>
            </a:r>
            <a:r>
              <a:rPr lang="da-DK" sz="2000" dirty="0" smtClean="0"/>
              <a:t> </a:t>
            </a:r>
            <a:r>
              <a:rPr lang="da-DK" sz="2000" dirty="0" err="1" smtClean="0"/>
              <a:t>коробки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en-US" sz="1600" dirty="0" smtClean="0"/>
              <a:t>VELUX PREMIUM</a:t>
            </a:r>
            <a:r>
              <a:rPr lang="da-DK" sz="1600" dirty="0" smtClean="0"/>
              <a:t> (например,  GGL M</a:t>
            </a:r>
            <a:r>
              <a:rPr lang="da-DK" sz="1600" dirty="0" smtClean="0">
                <a:solidFill>
                  <a:srgbClr val="FF0000"/>
                </a:solidFill>
              </a:rPr>
              <a:t>K</a:t>
            </a:r>
            <a:r>
              <a:rPr lang="da-DK" sz="1600" dirty="0" smtClean="0"/>
              <a:t>08 3073) - Алюминий</a:t>
            </a:r>
            <a:endParaRPr lang="da-DK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5214942" y="3286124"/>
            <a:ext cx="2857520" cy="1928826"/>
            <a:chOff x="1142976" y="2500306"/>
            <a:chExt cx="2857520" cy="192882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2500306"/>
              <a:ext cx="2857520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11"/>
            <p:cNvSpPr/>
            <p:nvPr/>
          </p:nvSpPr>
          <p:spPr bwMode="auto">
            <a:xfrm>
              <a:off x="2786050" y="2571744"/>
              <a:ext cx="1214446" cy="714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47664" y="1268393"/>
            <a:ext cx="5795972" cy="223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>
                <a:tab pos="1274763" algn="l"/>
              </a:tabLst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GGL, GGU, GPL, GPU: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02, C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04			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763705CK0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04, F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06		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763705FK0</a:t>
            </a:r>
            <a:endParaRPr kumimoji="0" lang="da-DK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04, M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06, M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08, M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10	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763705MK0</a:t>
            </a:r>
            <a:endParaRPr kumimoji="0" lang="da-DK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da-DK" sz="1200" kern="0" dirty="0" smtClean="0">
                <a:solidFill>
                  <a:srgbClr val="FF0000"/>
                </a:solidFill>
              </a:rPr>
              <a:t>K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04</a:t>
            </a: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P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06, P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08, P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10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763705PK0</a:t>
            </a:r>
            <a:endParaRPr kumimoji="0" lang="da-DK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06, S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08, S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10	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763705SK0</a:t>
            </a:r>
            <a:endParaRPr kumimoji="0" lang="da-DK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U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04, 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U</a:t>
            </a:r>
            <a:r>
              <a:rPr lang="da-DK" sz="1200" kern="0" dirty="0" smtClean="0">
                <a:solidFill>
                  <a:srgbClr val="FF0000"/>
                </a:solidFill>
              </a:rPr>
              <a:t>K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06, 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U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08, U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10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763705UK0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1274763" algn="l"/>
              </a:tabLst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7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2003-2015 </a:t>
            </a:r>
            <a:r>
              <a:rPr lang="ru-RU" dirty="0" err="1" smtClean="0"/>
              <a:t>гг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например,  </a:t>
            </a:r>
            <a:r>
              <a:rPr lang="en-US" dirty="0" smtClean="0"/>
              <a:t>GGL M08 3073G)</a:t>
            </a:r>
            <a:r>
              <a:rPr lang="ru-RU" dirty="0" smtClean="0"/>
              <a:t> - </a:t>
            </a:r>
            <a:r>
              <a:rPr lang="ru-RU" dirty="0" smtClean="0">
                <a:hlinkClick r:id="rId2" action="ppaction://hlinksldjump"/>
              </a:rPr>
              <a:t>Алюминий</a:t>
            </a:r>
            <a:endParaRPr lang="ru-RU" dirty="0" smtClean="0"/>
          </a:p>
          <a:p>
            <a:r>
              <a:rPr lang="en-US" dirty="0"/>
              <a:t>2003-2015 </a:t>
            </a:r>
            <a:r>
              <a:rPr lang="ru-RU" dirty="0" err="1"/>
              <a:t>гг</a:t>
            </a:r>
            <a:r>
              <a:rPr lang="ru-RU" dirty="0"/>
              <a:t> </a:t>
            </a:r>
            <a:r>
              <a:rPr lang="en-US" dirty="0" smtClean="0"/>
              <a:t>(</a:t>
            </a:r>
            <a:r>
              <a:rPr lang="ru-RU" dirty="0" smtClean="0"/>
              <a:t>например,  </a:t>
            </a:r>
            <a:r>
              <a:rPr lang="en-US" dirty="0" smtClean="0"/>
              <a:t>GGL M08 3</a:t>
            </a:r>
            <a:r>
              <a:rPr lang="ru-RU" dirty="0" smtClean="0"/>
              <a:t>173</a:t>
            </a:r>
            <a:r>
              <a:rPr lang="en-US" dirty="0" smtClean="0"/>
              <a:t>G)</a:t>
            </a:r>
            <a:r>
              <a:rPr lang="ru-RU" dirty="0" smtClean="0"/>
              <a:t> - </a:t>
            </a:r>
            <a:r>
              <a:rPr lang="ru-RU" dirty="0" smtClean="0">
                <a:hlinkClick r:id="rId3" action="ppaction://hlinksldjump"/>
              </a:rPr>
              <a:t>Медь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105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Накладки для окна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Нижняя накладка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коробки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2976" y="2500306"/>
            <a:ext cx="2857520" cy="1928826"/>
            <a:chOff x="1142976" y="2500306"/>
            <a:chExt cx="2857520" cy="192882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2500306"/>
              <a:ext cx="2857520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 bwMode="auto">
            <a:xfrm>
              <a:off x="2786050" y="2571744"/>
              <a:ext cx="1214446" cy="714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1992-2003 </a:t>
            </a:r>
            <a:r>
              <a:rPr lang="ru-RU" dirty="0" err="1" smtClean="0"/>
              <a:t>гг</a:t>
            </a:r>
            <a:r>
              <a:rPr lang="ru-RU" dirty="0" smtClean="0"/>
              <a:t> (например,  </a:t>
            </a:r>
            <a:r>
              <a:rPr lang="en-US" dirty="0" smtClean="0"/>
              <a:t>GGL 308 3059)</a:t>
            </a:r>
            <a:r>
              <a:rPr lang="ru-RU" dirty="0" smtClean="0"/>
              <a:t> - </a:t>
            </a:r>
            <a:r>
              <a:rPr lang="ru-RU" dirty="0" smtClean="0">
                <a:hlinkClick r:id="rId2" action="ppaction://hlinksldjump"/>
              </a:rPr>
              <a:t>Алюминий</a:t>
            </a:r>
            <a:endParaRPr lang="ru-RU" dirty="0" smtClean="0"/>
          </a:p>
          <a:p>
            <a:r>
              <a:rPr lang="ru-RU" dirty="0"/>
              <a:t>1992-2003 </a:t>
            </a:r>
            <a:r>
              <a:rPr lang="ru-RU" dirty="0" err="1"/>
              <a:t>гг</a:t>
            </a:r>
            <a:r>
              <a:rPr lang="ru-RU" dirty="0"/>
              <a:t> </a:t>
            </a:r>
            <a:r>
              <a:rPr lang="ru-RU" dirty="0" smtClean="0"/>
              <a:t>(например,  </a:t>
            </a:r>
            <a:r>
              <a:rPr lang="en-US" dirty="0" smtClean="0"/>
              <a:t>GGL 308 3159)</a:t>
            </a:r>
            <a:r>
              <a:rPr lang="ru-RU" dirty="0" smtClean="0"/>
              <a:t>- </a:t>
            </a:r>
            <a:r>
              <a:rPr lang="ru-RU" dirty="0" smtClean="0">
                <a:hlinkClick r:id="rId3" action="ppaction://hlinksldjump"/>
              </a:rPr>
              <a:t>Медь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106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Накладки для окна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Нижняя накладка коробки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2976" y="2500306"/>
            <a:ext cx="2857520" cy="1928826"/>
            <a:chOff x="1142976" y="2500306"/>
            <a:chExt cx="2857520" cy="192882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2500306"/>
              <a:ext cx="2857520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 bwMode="auto">
            <a:xfrm>
              <a:off x="2786050" y="2571744"/>
              <a:ext cx="1214446" cy="714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VELUX PREMIUM (например,  GGL M</a:t>
            </a:r>
            <a:r>
              <a:rPr lang="da-DK" dirty="0" smtClean="0">
                <a:solidFill>
                  <a:srgbClr val="FF0000"/>
                </a:solidFill>
              </a:rPr>
              <a:t>K</a:t>
            </a:r>
            <a:r>
              <a:rPr lang="da-DK" dirty="0" smtClean="0"/>
              <a:t>08 3073) - </a:t>
            </a:r>
            <a:r>
              <a:rPr lang="da-DK" dirty="0" smtClean="0">
                <a:hlinkClick r:id="rId3" action="ppaction://hlinksldjump"/>
              </a:rPr>
              <a:t>Алюминий</a:t>
            </a:r>
            <a:endParaRPr lang="da-DK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107</a:t>
            </a:fld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Накладки</a:t>
            </a:r>
            <a:r>
              <a:rPr kumimoji="0" lang="da-DK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</a:t>
            </a:r>
            <a:r>
              <a:rPr kumimoji="0" lang="da-DK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окна</a:t>
            </a: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a-DK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Нижняя</a:t>
            </a: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накладка</a:t>
            </a:r>
            <a:r>
              <a:rPr kumimoji="0" lang="da-DK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коробки</a:t>
            </a: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2976" y="2500306"/>
            <a:ext cx="2857520" cy="1928826"/>
            <a:chOff x="1142976" y="2500306"/>
            <a:chExt cx="2857520" cy="192882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2500306"/>
              <a:ext cx="2857520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 bwMode="auto">
            <a:xfrm>
              <a:off x="2786050" y="2571744"/>
              <a:ext cx="1214446" cy="714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5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108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 smtClean="0"/>
              <a:t>Нижняя накладка коробки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>2003-2015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M08 3073G)</a:t>
            </a:r>
            <a:r>
              <a:rPr lang="ru-RU" sz="1600" dirty="0" smtClean="0"/>
              <a:t> - Алюминий</a:t>
            </a:r>
            <a:endParaRPr lang="en-US" sz="1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8439150" cy="444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GZL, GGL, GGU</a:t>
            </a:r>
            <a:r>
              <a:rPr lang="ru-RU" kern="0" dirty="0" smtClean="0">
                <a:latin typeface="+mn-lt"/>
              </a:rPr>
              <a:t>, </a:t>
            </a:r>
            <a:r>
              <a:rPr lang="en-US" kern="0" dirty="0" smtClean="0">
                <a:latin typeface="+mn-lt"/>
              </a:rPr>
              <a:t>GPL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C02, C04	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76061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8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C0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F04, F06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76061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F0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M04, M06, M08, M10, M12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76061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M0	</a:t>
            </a:r>
            <a:r>
              <a:rPr lang="ru-RU" sz="10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P06, P08, P10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76061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P0	</a:t>
            </a:r>
            <a:r>
              <a:rPr lang="ru-RU" sz="10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S06, S08, S10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76061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S0	</a:t>
            </a:r>
            <a:r>
              <a:rPr lang="ru-RU" sz="10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U04, U08, U10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76061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U0	</a:t>
            </a:r>
            <a:r>
              <a:rPr lang="ru-RU" sz="10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1274763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14942" y="3286124"/>
            <a:ext cx="2857520" cy="1928826"/>
            <a:chOff x="1142976" y="2500306"/>
            <a:chExt cx="2857520" cy="192882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2500306"/>
              <a:ext cx="2857520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11"/>
            <p:cNvSpPr/>
            <p:nvPr/>
          </p:nvSpPr>
          <p:spPr bwMode="auto">
            <a:xfrm>
              <a:off x="2786050" y="2571744"/>
              <a:ext cx="1214446" cy="714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109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 smtClean="0"/>
              <a:t>Нижняя накладка коробки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/>
              <a:t>2003-2015 </a:t>
            </a:r>
            <a:r>
              <a:rPr lang="ru-RU" sz="1600" dirty="0" err="1"/>
              <a:t>гг</a:t>
            </a:r>
            <a:r>
              <a:rPr lang="ru-RU" sz="1600" dirty="0"/>
              <a:t> </a:t>
            </a:r>
            <a:r>
              <a:rPr lang="ru-RU" sz="1600" dirty="0" smtClean="0"/>
              <a:t>(например,  </a:t>
            </a:r>
            <a:r>
              <a:rPr lang="en-US" sz="1600" dirty="0" smtClean="0"/>
              <a:t>GGL M08 3173G)</a:t>
            </a:r>
            <a:r>
              <a:rPr lang="ru-RU" sz="1600" dirty="0" smtClean="0"/>
              <a:t> - Медь</a:t>
            </a:r>
            <a:endParaRPr lang="en-US" sz="2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8439150" cy="440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lang="en-US" kern="0" dirty="0" smtClean="0"/>
              <a:t>GZL, GGL, GGU</a:t>
            </a:r>
            <a:r>
              <a:rPr lang="ru-RU" kern="0" dirty="0" smtClean="0"/>
              <a:t>, </a:t>
            </a:r>
            <a:r>
              <a:rPr lang="en-US" kern="0" dirty="0" smtClean="0"/>
              <a:t>GPL: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C02, C04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76061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C1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F04, F06				76061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F1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M04, M06, M08, M10, M12		76061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M1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400" kern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P06, P08, P10			76061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P1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400" kern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S06, S08, S10			76061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S1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U04, U08, U10			76061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U1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11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kern="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14942" y="3286124"/>
            <a:ext cx="2857520" cy="1928826"/>
            <a:chOff x="1142976" y="2500306"/>
            <a:chExt cx="2857520" cy="192882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2500306"/>
              <a:ext cx="2857520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11"/>
            <p:cNvSpPr/>
            <p:nvPr/>
          </p:nvSpPr>
          <p:spPr bwMode="auto">
            <a:xfrm>
              <a:off x="2786050" y="2571744"/>
              <a:ext cx="1214446" cy="714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083820"/>
            <a:ext cx="3789319" cy="2841990"/>
          </a:xfrm>
          <a:prstGeom prst="rect">
            <a:avLst/>
          </a:prstGeom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Накладки для окна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142873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1. </a:t>
            </a:r>
            <a:r>
              <a:rPr lang="ru-RU" dirty="0" smtClean="0">
                <a:hlinkClick r:id="rId4" action="ppaction://hlinksldjump"/>
              </a:rPr>
              <a:t>Верхняя накладка/</a:t>
            </a:r>
            <a:r>
              <a:rPr lang="en-US" dirty="0" smtClean="0">
                <a:hlinkClick r:id="rId4" action="ppaction://hlinksldjump"/>
              </a:rPr>
              <a:t>Top case</a:t>
            </a:r>
            <a:endParaRPr lang="ru-RU" dirty="0"/>
          </a:p>
        </p:txBody>
      </p:sp>
      <p:cxnSp>
        <p:nvCxnSpPr>
          <p:cNvPr id="11" name="Straight Arrow Connector 10"/>
          <p:cNvCxnSpPr>
            <a:stCxn id="7" idx="2"/>
          </p:cNvCxnSpPr>
          <p:nvPr/>
        </p:nvCxnSpPr>
        <p:spPr bwMode="auto">
          <a:xfrm flipH="1">
            <a:off x="5148064" y="1798068"/>
            <a:ext cx="388349" cy="559364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00034" y="200024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2</a:t>
            </a:r>
            <a:r>
              <a:rPr lang="en-US" dirty="0" smtClean="0">
                <a:hlinkClick r:id="rId5" action="ppaction://hlinksldjump"/>
              </a:rPr>
              <a:t>. </a:t>
            </a:r>
            <a:r>
              <a:rPr lang="ru-RU" dirty="0" smtClean="0">
                <a:hlinkClick r:id="rId5" action="ppaction://hlinksldjump"/>
              </a:rPr>
              <a:t>Перекрывающая накладка коробки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29388" y="235743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Перекрывающая накладка коробки</a:t>
            </a:r>
            <a:endParaRPr lang="ru-RU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059832" y="2357430"/>
            <a:ext cx="957719" cy="491313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5536413" y="2643182"/>
            <a:ext cx="821537" cy="36987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00034" y="585789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Упаковка с накладками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8870" y="2741371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8" action="ppaction://hlinksldjump"/>
              </a:rPr>
              <a:t>5</a:t>
            </a:r>
            <a:r>
              <a:rPr lang="en-US" dirty="0" smtClean="0">
                <a:hlinkClick r:id="rId8" action="ppaction://hlinksldjump"/>
              </a:rPr>
              <a:t>. </a:t>
            </a:r>
            <a:r>
              <a:rPr lang="ru-RU" dirty="0" smtClean="0">
                <a:hlinkClick r:id="rId8" action="ppaction://hlinksldjump"/>
              </a:rPr>
              <a:t>Перекрывающая накладка</a:t>
            </a:r>
            <a:r>
              <a:rPr lang="en-US" dirty="0" smtClean="0">
                <a:hlinkClick r:id="rId8" action="ppaction://hlinksldjump"/>
              </a:rPr>
              <a:t> </a:t>
            </a:r>
            <a:r>
              <a:rPr lang="ru-RU" dirty="0" smtClean="0">
                <a:hlinkClick r:id="rId8" action="ppaction://hlinksldjump"/>
              </a:rPr>
              <a:t>поворотной створки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000760" y="3180942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9" action="ppaction://hlinksldjump"/>
              </a:rPr>
              <a:t>Перекрывающая накладка поворотной створки</a:t>
            </a:r>
            <a:endParaRPr lang="ru-RU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195736" y="3432389"/>
            <a:ext cx="1076606" cy="145559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6" idx="1"/>
          </p:cNvCxnSpPr>
          <p:nvPr/>
        </p:nvCxnSpPr>
        <p:spPr bwMode="auto">
          <a:xfrm flipH="1" flipV="1">
            <a:off x="4860032" y="3568487"/>
            <a:ext cx="1140728" cy="74120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85720" y="385762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0" action="ppaction://hlinksldjump"/>
              </a:rPr>
              <a:t>7</a:t>
            </a:r>
            <a:r>
              <a:rPr lang="en-US" dirty="0" smtClean="0">
                <a:hlinkClick r:id="rId10" action="ppaction://hlinksldjump"/>
              </a:rPr>
              <a:t>. </a:t>
            </a:r>
            <a:r>
              <a:rPr lang="ru-RU" dirty="0" smtClean="0">
                <a:hlinkClick r:id="rId10" action="ppaction://hlinksldjump"/>
              </a:rPr>
              <a:t>Боковая накладка коробки</a:t>
            </a:r>
            <a:endParaRPr lang="ru-RU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071670" y="4143380"/>
            <a:ext cx="1064336" cy="139662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901999" y="433287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1" action="ppaction://hlinksldjump"/>
              </a:rPr>
              <a:t>Боковая накладка коробки</a:t>
            </a:r>
            <a:endParaRPr lang="ru-RU" dirty="0"/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 bwMode="auto">
          <a:xfrm flipH="1" flipV="1">
            <a:off x="4929190" y="4143380"/>
            <a:ext cx="972809" cy="512658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286380" y="507207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2" action="ppaction://hlinksldjump"/>
              </a:rPr>
              <a:t>9. Нижняя накладка коробки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403649" y="5068685"/>
            <a:ext cx="287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3" action="ppaction://hlinksldjump"/>
              </a:rPr>
              <a:t>8. Нижняя накладка поворотной створки</a:t>
            </a:r>
            <a:endParaRPr lang="ru-RU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3500430" y="3780825"/>
            <a:ext cx="445889" cy="1291250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28" idx="1"/>
          </p:cNvCxnSpPr>
          <p:nvPr/>
        </p:nvCxnSpPr>
        <p:spPr bwMode="auto">
          <a:xfrm flipH="1" flipV="1">
            <a:off x="4516938" y="4503959"/>
            <a:ext cx="769442" cy="891281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500034" y="6244023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14" action="ppaction://hlinksldjump"/>
              </a:rPr>
              <a:t>Все </a:t>
            </a:r>
            <a:r>
              <a:rPr lang="ru-RU" sz="2400" dirty="0" smtClean="0">
                <a:hlinkClick r:id="rId14" action="ppaction://hlinksldjump"/>
              </a:rPr>
              <a:t>медные</a:t>
            </a:r>
            <a:r>
              <a:rPr lang="ru-RU" sz="1600" dirty="0" smtClean="0">
                <a:hlinkClick r:id="rId14" action="ppaction://hlinksldjump"/>
              </a:rPr>
              <a:t> накладки на </a:t>
            </a:r>
            <a:r>
              <a:rPr lang="en-US" sz="1600" dirty="0" smtClean="0">
                <a:hlinkClick r:id="rId14" action="ppaction://hlinksldjump"/>
              </a:rPr>
              <a:t>GGL PREMIUM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110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49614"/>
            <a:ext cx="7032625" cy="936625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 smtClean="0"/>
              <a:t>Нижняя накладка коробки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/>
              <a:t>1992-2003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308 3059)</a:t>
            </a:r>
            <a:r>
              <a:rPr lang="ru-RU" sz="1600" dirty="0" smtClean="0"/>
              <a:t> - Алюминий</a:t>
            </a:r>
            <a:endParaRPr lang="en-US" sz="1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8439150" cy="440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GZL, GGL: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	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6030011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206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6030012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04, 306, 308, 310, 312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6030013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4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06, 408, 410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6030014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06, 608, 610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6030016</a:t>
            </a:r>
            <a:endParaRPr lang="en-US" sz="1400" kern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14942" y="3286124"/>
            <a:ext cx="2857520" cy="1928826"/>
            <a:chOff x="1142976" y="2500306"/>
            <a:chExt cx="2857520" cy="192882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2500306"/>
              <a:ext cx="2857520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11"/>
            <p:cNvSpPr/>
            <p:nvPr/>
          </p:nvSpPr>
          <p:spPr bwMode="auto">
            <a:xfrm>
              <a:off x="2786050" y="2571744"/>
              <a:ext cx="1214446" cy="714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111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 smtClean="0"/>
              <a:t>Нижняя накладка коробки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/>
              <a:t>1992-2003 </a:t>
            </a:r>
            <a:r>
              <a:rPr lang="ru-RU" sz="1600" dirty="0" err="1"/>
              <a:t>гг</a:t>
            </a:r>
            <a:r>
              <a:rPr lang="ru-RU" sz="1600" dirty="0"/>
              <a:t> </a:t>
            </a:r>
            <a:r>
              <a:rPr lang="ru-RU" sz="1600" dirty="0" smtClean="0"/>
              <a:t>(например,  </a:t>
            </a:r>
            <a:r>
              <a:rPr lang="en-US" sz="1600" dirty="0" smtClean="0"/>
              <a:t>GGL 308 3</a:t>
            </a:r>
            <a:r>
              <a:rPr lang="ru-RU" sz="1600" dirty="0" smtClean="0"/>
              <a:t>1</a:t>
            </a:r>
            <a:r>
              <a:rPr lang="en-US" sz="1600" dirty="0" smtClean="0"/>
              <a:t>59)</a:t>
            </a:r>
            <a:r>
              <a:rPr lang="ru-RU" sz="1600" dirty="0" smtClean="0"/>
              <a:t> - Медь</a:t>
            </a:r>
            <a:endParaRPr lang="en-US" sz="1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8439150" cy="440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GGL: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102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6130011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206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6130012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04, 306, 308, 310, 312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6130013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4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06, 408, 410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6130014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06, 608, 610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6130016</a:t>
            </a:r>
            <a:endParaRPr lang="en-US" sz="1400" kern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14942" y="3286124"/>
            <a:ext cx="2857520" cy="1928826"/>
            <a:chOff x="1142976" y="2500306"/>
            <a:chExt cx="2857520" cy="192882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2500306"/>
              <a:ext cx="2857520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11"/>
            <p:cNvSpPr/>
            <p:nvPr/>
          </p:nvSpPr>
          <p:spPr bwMode="auto">
            <a:xfrm>
              <a:off x="2786050" y="2571744"/>
              <a:ext cx="1214446" cy="714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Медные накладки для замены на окне </a:t>
            </a:r>
            <a:r>
              <a:rPr lang="en-US" sz="2400" dirty="0" smtClean="0">
                <a:solidFill>
                  <a:srgbClr val="FF0000"/>
                </a:solidFill>
              </a:rPr>
              <a:t>PREMIUM</a:t>
            </a:r>
            <a:r>
              <a:rPr lang="en-US" sz="2400" dirty="0" smtClean="0"/>
              <a:t> GGL 3170</a:t>
            </a: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484784"/>
            <a:ext cx="3720281" cy="4010000"/>
          </a:xfrm>
        </p:spPr>
        <p:txBody>
          <a:bodyPr/>
          <a:lstStyle/>
          <a:p>
            <a:r>
              <a:rPr lang="en-US" dirty="0" smtClean="0">
                <a:hlinkClick r:id="rId3" action="ppaction://hlinksldjump"/>
              </a:rPr>
              <a:t>CK02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CK04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FK04</a:t>
            </a:r>
            <a:endParaRPr lang="en-US" dirty="0" smtClean="0"/>
          </a:p>
          <a:p>
            <a:r>
              <a:rPr lang="en-US" dirty="0" smtClean="0">
                <a:hlinkClick r:id="rId6" action="ppaction://hlinksldjump"/>
              </a:rPr>
              <a:t>FK06</a:t>
            </a:r>
            <a:endParaRPr lang="en-US" dirty="0" smtClean="0"/>
          </a:p>
          <a:p>
            <a:r>
              <a:rPr lang="en-US" dirty="0" smtClean="0">
                <a:hlinkClick r:id="rId7" action="ppaction://hlinksldjump"/>
              </a:rPr>
              <a:t>MK04</a:t>
            </a:r>
            <a:endParaRPr lang="en-US" dirty="0" smtClean="0"/>
          </a:p>
          <a:p>
            <a:r>
              <a:rPr lang="en-US" dirty="0" smtClean="0">
                <a:hlinkClick r:id="rId8" action="ppaction://hlinksldjump"/>
              </a:rPr>
              <a:t>MK06</a:t>
            </a:r>
            <a:endParaRPr lang="en-US" dirty="0" smtClean="0"/>
          </a:p>
          <a:p>
            <a:r>
              <a:rPr lang="en-US" dirty="0" smtClean="0">
                <a:hlinkClick r:id="rId9" action="ppaction://hlinksldjump"/>
              </a:rPr>
              <a:t>MK08</a:t>
            </a:r>
            <a:endParaRPr lang="en-US" dirty="0" smtClean="0"/>
          </a:p>
          <a:p>
            <a:r>
              <a:rPr lang="en-US" dirty="0" smtClean="0">
                <a:hlinkClick r:id="rId10" action="ppaction://hlinksldjump"/>
              </a:rPr>
              <a:t>MK10</a:t>
            </a:r>
            <a:endParaRPr lang="en-US" dirty="0" smtClean="0"/>
          </a:p>
          <a:p>
            <a:r>
              <a:rPr lang="en-US" dirty="0" smtClean="0">
                <a:hlinkClick r:id="rId11" action="ppaction://hlinksldjump"/>
              </a:rPr>
              <a:t>PK06</a:t>
            </a:r>
            <a:endParaRPr lang="en-US" dirty="0" smtClean="0"/>
          </a:p>
          <a:p>
            <a:r>
              <a:rPr lang="en-US" dirty="0" smtClean="0">
                <a:hlinkClick r:id="rId12" action="ppaction://hlinksldjump"/>
              </a:rPr>
              <a:t>PK08</a:t>
            </a:r>
            <a:endParaRPr lang="en-US" dirty="0" smtClean="0"/>
          </a:p>
          <a:p>
            <a:r>
              <a:rPr lang="en-US" dirty="0" smtClean="0">
                <a:hlinkClick r:id="rId13" action="ppaction://hlinksldjump"/>
              </a:rPr>
              <a:t>SK06</a:t>
            </a:r>
            <a:endParaRPr lang="en-US" dirty="0" smtClean="0"/>
          </a:p>
          <a:p>
            <a:r>
              <a:rPr lang="en-US" dirty="0" smtClean="0">
                <a:hlinkClick r:id="rId14" action="ppaction://hlinksldjump"/>
              </a:rPr>
              <a:t>SK08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112</a:t>
            </a:fld>
            <a:endParaRPr lang="ru-RU" dirty="0"/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15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6" action="ppaction://hlinksldjump"/>
              </a:rPr>
              <a:t>Вернуться к окнам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484784"/>
            <a:ext cx="350100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Медные накладки для замены на окне </a:t>
            </a:r>
            <a:r>
              <a:rPr lang="en-US" dirty="0">
                <a:solidFill>
                  <a:srgbClr val="FF0000"/>
                </a:solidFill>
              </a:rPr>
              <a:t>PREMIUM</a:t>
            </a:r>
            <a:r>
              <a:rPr lang="en-US" dirty="0"/>
              <a:t> GGL </a:t>
            </a:r>
            <a:r>
              <a:rPr lang="en-US" dirty="0" smtClean="0"/>
              <a:t>CK02 3170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2443786"/>
          </a:xfrm>
        </p:spPr>
        <p:txBody>
          <a:bodyPr/>
          <a:lstStyle/>
          <a:p>
            <a:r>
              <a:rPr lang="ru-RU" sz="1400" dirty="0" smtClean="0"/>
              <a:t>П-образная рамка			</a:t>
            </a:r>
            <a:r>
              <a:rPr lang="en-US" sz="1400" dirty="0"/>
              <a:t> </a:t>
            </a:r>
            <a:r>
              <a:rPr lang="en-US" sz="1400" dirty="0" smtClean="0"/>
              <a:t>	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600031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CK021</a:t>
            </a:r>
          </a:p>
          <a:p>
            <a:r>
              <a:rPr lang="ru-RU" sz="1400" dirty="0" smtClean="0"/>
              <a:t>Верхняя накладка </a:t>
            </a:r>
            <a:r>
              <a:rPr lang="en-US" sz="1400" dirty="0" smtClean="0"/>
              <a:t>	</a:t>
            </a:r>
            <a:r>
              <a:rPr lang="ru-RU" sz="1400" dirty="0" smtClean="0"/>
              <a:t>	</a:t>
            </a:r>
            <a:r>
              <a:rPr lang="en-US" sz="1400" dirty="0" smtClean="0"/>
              <a:t>		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763748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CK1</a:t>
            </a:r>
          </a:p>
          <a:p>
            <a:r>
              <a:rPr lang="ru-RU" sz="1400" dirty="0" smtClean="0"/>
              <a:t>Упаковка с накладками</a:t>
            </a:r>
            <a:r>
              <a:rPr lang="en-US" sz="1400" dirty="0" smtClean="0"/>
              <a:t>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ZWC CK02 0100</a:t>
            </a:r>
          </a:p>
          <a:p>
            <a:r>
              <a:rPr lang="ru-RU" sz="1400" dirty="0" smtClean="0"/>
              <a:t>Перекрывающая накладка коробки левая </a:t>
            </a:r>
            <a:r>
              <a:rPr lang="en-US" sz="1400" dirty="0" smtClean="0"/>
              <a:t>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76004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K021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sz="1400" dirty="0"/>
              <a:t>Перекрывающая накладка коробки </a:t>
            </a:r>
            <a:r>
              <a:rPr lang="ru-RU" sz="1400" dirty="0" smtClean="0"/>
              <a:t>правая </a:t>
            </a:r>
            <a:r>
              <a:rPr lang="en-US" sz="1400" dirty="0" smtClean="0"/>
              <a:t>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76004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K021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dirty="0" smtClean="0"/>
              <a:t>Перекрывающая накладка поворотной створки левая	-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76005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L-K021</a:t>
            </a:r>
          </a:p>
          <a:p>
            <a:r>
              <a:rPr lang="ru-RU" sz="1400" dirty="0"/>
              <a:t>Перекрывающая накладка поворотной </a:t>
            </a:r>
            <a:r>
              <a:rPr lang="ru-RU" sz="1400" dirty="0" smtClean="0"/>
              <a:t>створки</a:t>
            </a:r>
            <a:r>
              <a:rPr lang="en-US" sz="1400" dirty="0" smtClean="0"/>
              <a:t> </a:t>
            </a:r>
            <a:r>
              <a:rPr lang="ru-RU" sz="1400" dirty="0" smtClean="0"/>
              <a:t>правая</a:t>
            </a:r>
            <a:r>
              <a:rPr lang="ru-RU" sz="1600" dirty="0"/>
              <a:t>	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76005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R-K021</a:t>
            </a:r>
          </a:p>
          <a:p>
            <a:r>
              <a:rPr lang="ru-RU" sz="1400" dirty="0" smtClean="0"/>
              <a:t>Нижняя накладка поворотной створки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- 763704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CK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113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Медные накладки для замены на окне </a:t>
            </a:r>
            <a:r>
              <a:rPr lang="ru-RU" dirty="0" smtClean="0">
                <a:solidFill>
                  <a:srgbClr val="FF0000"/>
                </a:solidFill>
              </a:rPr>
              <a:t>PREMIUM</a:t>
            </a:r>
            <a:r>
              <a:rPr lang="ru-RU" dirty="0" smtClean="0"/>
              <a:t> GGL CK0</a:t>
            </a:r>
            <a:r>
              <a:rPr lang="en-US" dirty="0" smtClean="0"/>
              <a:t>4</a:t>
            </a:r>
            <a:r>
              <a:rPr lang="ru-RU" dirty="0" smtClean="0"/>
              <a:t> 3170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2443786"/>
          </a:xfrm>
        </p:spPr>
        <p:txBody>
          <a:bodyPr/>
          <a:lstStyle/>
          <a:p>
            <a:r>
              <a:rPr lang="ru-RU" sz="1400" dirty="0" smtClean="0"/>
              <a:t>П-образная рамка			 	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600031CK0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r>
              <a:rPr lang="ru-RU" sz="1400" dirty="0" smtClean="0"/>
              <a:t>Верхняя накладка 				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763748CK1</a:t>
            </a:r>
          </a:p>
          <a:p>
            <a:r>
              <a:rPr lang="ru-RU" sz="1400" dirty="0" smtClean="0"/>
              <a:t>Упаковка с накладками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		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ZWC CK0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0100</a:t>
            </a:r>
          </a:p>
          <a:p>
            <a:r>
              <a:rPr lang="ru-RU" sz="1400" dirty="0" smtClean="0"/>
              <a:t>Перекрывающая накладка коробки левая 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- 76004L-K0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</a:p>
          <a:p>
            <a:r>
              <a:rPr lang="ru-RU" sz="1400" dirty="0" smtClean="0"/>
              <a:t>Перекрывающая накладка коробки правая 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- 76004R-K0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</a:p>
          <a:p>
            <a:r>
              <a:rPr lang="ru-RU" sz="1400" dirty="0" smtClean="0"/>
              <a:t>Перекрывающая накладка поворотной створки левая	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76005L-K0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r>
              <a:rPr lang="ru-RU" sz="1400" dirty="0" smtClean="0"/>
              <a:t>Перекрывающая накладка поворотной створки правая</a:t>
            </a:r>
            <a:r>
              <a:rPr lang="ru-RU" sz="1600" dirty="0" smtClean="0"/>
              <a:t>	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76005R-K0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r>
              <a:rPr lang="ru-RU" sz="1400" dirty="0" smtClean="0"/>
              <a:t>Нижняя накладка поворотной створки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- 763704CK1</a:t>
            </a: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114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Медные накладки для замены на окне </a:t>
            </a:r>
            <a:r>
              <a:rPr lang="ru-RU" dirty="0" smtClean="0">
                <a:solidFill>
                  <a:srgbClr val="FF0000"/>
                </a:solidFill>
              </a:rPr>
              <a:t>PREMIUM</a:t>
            </a:r>
            <a:r>
              <a:rPr lang="ru-RU" dirty="0" smtClean="0"/>
              <a:t> GGL </a:t>
            </a:r>
            <a:r>
              <a:rPr lang="en-US" dirty="0" smtClean="0"/>
              <a:t>F</a:t>
            </a:r>
            <a:r>
              <a:rPr lang="ru-RU" dirty="0" smtClean="0"/>
              <a:t>K04 3170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2443786"/>
          </a:xfrm>
        </p:spPr>
        <p:txBody>
          <a:bodyPr/>
          <a:lstStyle/>
          <a:p>
            <a:r>
              <a:rPr lang="ru-RU" sz="1400" dirty="0" smtClean="0"/>
              <a:t>П-образная рамка			 	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600031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K041</a:t>
            </a:r>
          </a:p>
          <a:p>
            <a:r>
              <a:rPr lang="ru-RU" sz="1400" dirty="0" smtClean="0"/>
              <a:t>Верхняя накладка 				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763748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K1</a:t>
            </a:r>
          </a:p>
          <a:p>
            <a:r>
              <a:rPr lang="ru-RU" sz="1400" dirty="0" smtClean="0"/>
              <a:t>Упаковка с накладками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		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ZWC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K04 0100</a:t>
            </a:r>
          </a:p>
          <a:p>
            <a:r>
              <a:rPr lang="ru-RU" sz="1400" dirty="0" smtClean="0"/>
              <a:t>Перекрывающая накладка коробки левая 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- 76004L-K041 </a:t>
            </a:r>
          </a:p>
          <a:p>
            <a:r>
              <a:rPr lang="ru-RU" sz="1400" dirty="0" smtClean="0"/>
              <a:t>Перекрывающая накладка коробки правая 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- 76004R-K041 </a:t>
            </a:r>
          </a:p>
          <a:p>
            <a:r>
              <a:rPr lang="ru-RU" sz="1400" dirty="0" smtClean="0"/>
              <a:t>Перекрывающая накладка поворотной створки левая	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76005L-K041</a:t>
            </a:r>
          </a:p>
          <a:p>
            <a:r>
              <a:rPr lang="ru-RU" sz="1400" dirty="0" smtClean="0"/>
              <a:t>Перекрывающая накладка поворотной створки правая</a:t>
            </a:r>
            <a:r>
              <a:rPr lang="ru-RU" sz="1600" dirty="0" smtClean="0"/>
              <a:t>	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76005R-K041</a:t>
            </a:r>
          </a:p>
          <a:p>
            <a:r>
              <a:rPr lang="ru-RU" sz="1400" dirty="0" smtClean="0"/>
              <a:t>Нижняя накладка поворотной створки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- 763704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K1</a:t>
            </a: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115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Медные накладки для замены на окне </a:t>
            </a:r>
            <a:r>
              <a:rPr lang="ru-RU" dirty="0" smtClean="0">
                <a:solidFill>
                  <a:srgbClr val="FF0000"/>
                </a:solidFill>
              </a:rPr>
              <a:t>PREMIUM</a:t>
            </a:r>
            <a:r>
              <a:rPr lang="ru-RU" dirty="0" smtClean="0"/>
              <a:t> GGL FK0</a:t>
            </a:r>
            <a:r>
              <a:rPr lang="en-US" dirty="0" smtClean="0"/>
              <a:t>6</a:t>
            </a:r>
            <a:r>
              <a:rPr lang="ru-RU" dirty="0" smtClean="0"/>
              <a:t> 3170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2443786"/>
          </a:xfrm>
        </p:spPr>
        <p:txBody>
          <a:bodyPr/>
          <a:lstStyle/>
          <a:p>
            <a:r>
              <a:rPr lang="ru-RU" sz="1400" dirty="0" smtClean="0"/>
              <a:t>П-образная рамка			 	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600031FK0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r>
              <a:rPr lang="ru-RU" sz="1400" dirty="0" smtClean="0"/>
              <a:t>Верхняя накладка 				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763748FK1</a:t>
            </a:r>
          </a:p>
          <a:p>
            <a:r>
              <a:rPr lang="ru-RU" sz="1400" dirty="0" smtClean="0"/>
              <a:t>Упаковка с накладками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		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ZWC FK0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0100</a:t>
            </a:r>
          </a:p>
          <a:p>
            <a:r>
              <a:rPr lang="ru-RU" sz="1400" dirty="0" smtClean="0"/>
              <a:t>Перекрывающая накладка коробки левая 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- 76004L-K0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</a:p>
          <a:p>
            <a:r>
              <a:rPr lang="ru-RU" sz="1400" dirty="0" smtClean="0"/>
              <a:t>Перекрывающая накладка коробки правая 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- 76004R-K0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</a:p>
          <a:p>
            <a:r>
              <a:rPr lang="ru-RU" sz="1400" dirty="0" smtClean="0"/>
              <a:t>Перекрывающая накладка поворотной створки левая	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76005L-K0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r>
              <a:rPr lang="ru-RU" sz="1400" dirty="0" smtClean="0"/>
              <a:t>Перекрывающая накладка поворотной створки правая</a:t>
            </a:r>
            <a:r>
              <a:rPr lang="ru-RU" sz="1600" dirty="0" smtClean="0"/>
              <a:t>	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76005R-K0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r>
              <a:rPr lang="ru-RU" sz="1400" dirty="0" smtClean="0"/>
              <a:t>Нижняя накладка поворотной створки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- 763704FK1</a:t>
            </a: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116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6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Медные накладки для замены на окне </a:t>
            </a:r>
            <a:r>
              <a:rPr lang="ru-RU" dirty="0" smtClean="0">
                <a:solidFill>
                  <a:srgbClr val="FF0000"/>
                </a:solidFill>
              </a:rPr>
              <a:t>PREMIUM</a:t>
            </a:r>
            <a:r>
              <a:rPr lang="ru-RU" dirty="0" smtClean="0"/>
              <a:t> GGL </a:t>
            </a:r>
            <a:r>
              <a:rPr lang="en-US" dirty="0" smtClean="0"/>
              <a:t>M</a:t>
            </a:r>
            <a:r>
              <a:rPr lang="ru-RU" dirty="0" smtClean="0"/>
              <a:t>K04 3170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2443786"/>
          </a:xfrm>
        </p:spPr>
        <p:txBody>
          <a:bodyPr/>
          <a:lstStyle/>
          <a:p>
            <a:r>
              <a:rPr lang="ru-RU" sz="1400" dirty="0" smtClean="0"/>
              <a:t>П-образная рамка			 	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600031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K041</a:t>
            </a:r>
          </a:p>
          <a:p>
            <a:r>
              <a:rPr lang="ru-RU" sz="1400" dirty="0" smtClean="0"/>
              <a:t>Верхняя накладка 				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763748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K1</a:t>
            </a:r>
          </a:p>
          <a:p>
            <a:r>
              <a:rPr lang="ru-RU" sz="1400" dirty="0" smtClean="0"/>
              <a:t>Упаковка с накладками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		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ZWC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K04 0100</a:t>
            </a:r>
          </a:p>
          <a:p>
            <a:r>
              <a:rPr lang="ru-RU" sz="1400" dirty="0" smtClean="0"/>
              <a:t>Перекрывающая накладка коробки левая 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- 76004L-K041 </a:t>
            </a:r>
          </a:p>
          <a:p>
            <a:r>
              <a:rPr lang="ru-RU" sz="1400" dirty="0" smtClean="0"/>
              <a:t>Перекрывающая накладка коробки правая 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- 76004R-K041 </a:t>
            </a:r>
          </a:p>
          <a:p>
            <a:r>
              <a:rPr lang="ru-RU" sz="1400" dirty="0" smtClean="0"/>
              <a:t>Перекрывающая накладка поворотной створки левая	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76005L-K041</a:t>
            </a:r>
          </a:p>
          <a:p>
            <a:r>
              <a:rPr lang="ru-RU" sz="1400" dirty="0" smtClean="0"/>
              <a:t>Перекрывающая накладка поворотной створки правая</a:t>
            </a:r>
            <a:r>
              <a:rPr lang="ru-RU" sz="1600" dirty="0" smtClean="0"/>
              <a:t>	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76005R-K041</a:t>
            </a:r>
          </a:p>
          <a:p>
            <a:r>
              <a:rPr lang="ru-RU" sz="1400" dirty="0" smtClean="0"/>
              <a:t>Нижняя накладка поворотной створки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- 763704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K1</a:t>
            </a: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117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6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Медные накладки для замены на окне </a:t>
            </a:r>
            <a:r>
              <a:rPr lang="ru-RU" dirty="0" smtClean="0">
                <a:solidFill>
                  <a:srgbClr val="FF0000"/>
                </a:solidFill>
              </a:rPr>
              <a:t>PREMIUM</a:t>
            </a:r>
            <a:r>
              <a:rPr lang="ru-RU" dirty="0" smtClean="0"/>
              <a:t> GGL </a:t>
            </a:r>
            <a:r>
              <a:rPr lang="en-US" dirty="0" smtClean="0"/>
              <a:t>M</a:t>
            </a:r>
            <a:r>
              <a:rPr lang="ru-RU" dirty="0" smtClean="0"/>
              <a:t>K06 3170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2443786"/>
          </a:xfrm>
        </p:spPr>
        <p:txBody>
          <a:bodyPr/>
          <a:lstStyle/>
          <a:p>
            <a:r>
              <a:rPr lang="ru-RU" sz="1400" dirty="0" smtClean="0"/>
              <a:t>П-образная рамка			 	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600031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K061</a:t>
            </a:r>
          </a:p>
          <a:p>
            <a:r>
              <a:rPr lang="ru-RU" sz="1400" dirty="0" smtClean="0"/>
              <a:t>Верхняя накладка 				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763748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K1</a:t>
            </a:r>
          </a:p>
          <a:p>
            <a:r>
              <a:rPr lang="ru-RU" sz="1400" dirty="0" smtClean="0"/>
              <a:t>Упаковка с накладками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		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ZWC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K06 0100</a:t>
            </a:r>
          </a:p>
          <a:p>
            <a:r>
              <a:rPr lang="ru-RU" sz="1400" dirty="0" smtClean="0"/>
              <a:t>Перекрывающая накладка коробки левая 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- 76004L-K061 </a:t>
            </a:r>
          </a:p>
          <a:p>
            <a:r>
              <a:rPr lang="ru-RU" sz="1400" dirty="0" smtClean="0"/>
              <a:t>Перекрывающая накладка коробки правая 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- 76004R-K061 </a:t>
            </a:r>
          </a:p>
          <a:p>
            <a:r>
              <a:rPr lang="ru-RU" sz="1400" dirty="0" smtClean="0"/>
              <a:t>Перекрывающая накладка поворотной створки левая	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76005L-K061</a:t>
            </a:r>
          </a:p>
          <a:p>
            <a:r>
              <a:rPr lang="ru-RU" sz="1400" dirty="0" smtClean="0"/>
              <a:t>Перекрывающая накладка поворотной створки правая</a:t>
            </a:r>
            <a:r>
              <a:rPr lang="ru-RU" sz="1600" dirty="0" smtClean="0"/>
              <a:t>	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76005R-K061</a:t>
            </a:r>
          </a:p>
          <a:p>
            <a:r>
              <a:rPr lang="ru-RU" sz="1400" dirty="0" smtClean="0"/>
              <a:t>Нижняя накладка поворотной створки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- 763704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K1</a:t>
            </a: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118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Медные накладки для замены на окне </a:t>
            </a:r>
            <a:r>
              <a:rPr lang="ru-RU" dirty="0" smtClean="0">
                <a:solidFill>
                  <a:srgbClr val="FF0000"/>
                </a:solidFill>
              </a:rPr>
              <a:t>PREMIUM</a:t>
            </a:r>
            <a:r>
              <a:rPr lang="ru-RU" dirty="0" smtClean="0"/>
              <a:t> GGL MK0</a:t>
            </a:r>
            <a:r>
              <a:rPr lang="en-US" dirty="0" smtClean="0"/>
              <a:t>8</a:t>
            </a:r>
            <a:r>
              <a:rPr lang="ru-RU" dirty="0" smtClean="0"/>
              <a:t> 3170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2443786"/>
          </a:xfrm>
        </p:spPr>
        <p:txBody>
          <a:bodyPr/>
          <a:lstStyle/>
          <a:p>
            <a:r>
              <a:rPr lang="ru-RU" sz="1400" dirty="0" smtClean="0"/>
              <a:t>П-образная рамка			 	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600031MK0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r>
              <a:rPr lang="ru-RU" sz="1400" dirty="0" smtClean="0"/>
              <a:t>Верхняя накладка 				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763748MK1</a:t>
            </a:r>
          </a:p>
          <a:p>
            <a:r>
              <a:rPr lang="ru-RU" sz="1400" dirty="0" smtClean="0"/>
              <a:t>Упаковка с накладками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		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ZWC MK0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0100</a:t>
            </a:r>
          </a:p>
          <a:p>
            <a:r>
              <a:rPr lang="ru-RU" sz="1400" dirty="0" smtClean="0"/>
              <a:t>Перекрывающая накладка коробки левая 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- 76004L-K0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</a:p>
          <a:p>
            <a:r>
              <a:rPr lang="ru-RU" sz="1400" dirty="0" smtClean="0"/>
              <a:t>Перекрывающая накладка коробки правая 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- 76004R-K0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81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sz="1400" dirty="0" smtClean="0"/>
              <a:t>Перекрывающая накладка поворотной створки левая	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76005L-K0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r>
              <a:rPr lang="ru-RU" sz="1400" dirty="0" smtClean="0"/>
              <a:t>Перекрывающая накладка поворотной створки правая</a:t>
            </a:r>
            <a:r>
              <a:rPr lang="ru-RU" sz="1600" dirty="0" smtClean="0"/>
              <a:t>	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76005R-K0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r>
              <a:rPr lang="ru-RU" sz="1400" dirty="0" smtClean="0"/>
              <a:t>Нижняя накладка поворотной створки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- 763704MK1</a:t>
            </a: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119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Упаковка с накладками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1600" dirty="0" err="1" smtClean="0"/>
              <a:t>Код</a:t>
            </a:r>
            <a:r>
              <a:rPr lang="da-DK" sz="1600" dirty="0" smtClean="0"/>
              <a:t> </a:t>
            </a:r>
            <a:r>
              <a:rPr lang="da-DK" sz="1600" dirty="0" err="1" smtClean="0"/>
              <a:t>окна</a:t>
            </a:r>
            <a:r>
              <a:rPr lang="da-DK" sz="1600" dirty="0" smtClean="0"/>
              <a:t>?</a:t>
            </a:r>
            <a:endParaRPr lang="da-DK" sz="16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1066792"/>
          </a:xfrm>
        </p:spPr>
        <p:txBody>
          <a:bodyPr/>
          <a:lstStyle/>
          <a:p>
            <a:r>
              <a:rPr lang="en-US" dirty="0">
                <a:hlinkClick r:id="rId3" action="ppaction://hlinksldjump"/>
              </a:rPr>
              <a:t>VELUX OPTIMA (</a:t>
            </a:r>
            <a:r>
              <a:rPr lang="ru-RU" dirty="0">
                <a:hlinkClick r:id="rId3" action="ppaction://hlinksldjump"/>
              </a:rPr>
              <a:t>например, </a:t>
            </a:r>
            <a:r>
              <a:rPr lang="en-US" dirty="0">
                <a:hlinkClick r:id="rId3" action="ppaction://hlinksldjump"/>
              </a:rPr>
              <a:t>GLR MR08 3073IS</a:t>
            </a:r>
            <a:r>
              <a:rPr lang="en-US" dirty="0" smtClean="0">
                <a:hlinkClick r:id="rId3" action="ppaction://hlinksldjump"/>
              </a:rPr>
              <a:t>)</a:t>
            </a:r>
            <a:endParaRPr lang="ru-RU" dirty="0" smtClean="0"/>
          </a:p>
          <a:p>
            <a:r>
              <a:rPr lang="en-US" dirty="0">
                <a:hlinkClick r:id="rId3" action="ppaction://hlinksldjump"/>
              </a:rPr>
              <a:t>VELUX PREMIUM (</a:t>
            </a:r>
            <a:r>
              <a:rPr lang="ru-RU" dirty="0">
                <a:hlinkClick r:id="rId3" action="ppaction://hlinksldjump"/>
              </a:rPr>
              <a:t>например, </a:t>
            </a:r>
            <a:r>
              <a:rPr lang="en-US" dirty="0">
                <a:hlinkClick r:id="rId3" action="ppaction://hlinksldjump"/>
              </a:rPr>
              <a:t>GGL </a:t>
            </a:r>
            <a:r>
              <a:rPr lang="en-US" dirty="0" smtClean="0">
                <a:hlinkClick r:id="rId3" action="ppaction://hlinksldjump"/>
              </a:rPr>
              <a:t>M</a:t>
            </a:r>
            <a:r>
              <a:rPr lang="en-US" dirty="0" smtClean="0">
                <a:solidFill>
                  <a:srgbClr val="FF0000"/>
                </a:solidFill>
                <a:hlinkClick r:id="rId3" action="ppaction://hlinksldjump"/>
              </a:rPr>
              <a:t>K</a:t>
            </a:r>
            <a:r>
              <a:rPr lang="en-US" dirty="0" smtClean="0">
                <a:hlinkClick r:id="rId3" action="ppaction://hlinksldjump"/>
              </a:rPr>
              <a:t>08 </a:t>
            </a:r>
            <a:r>
              <a:rPr lang="en-US" dirty="0">
                <a:hlinkClick r:id="rId3" action="ppaction://hlinksldjump"/>
              </a:rPr>
              <a:t>3070)</a:t>
            </a:r>
            <a:endParaRPr lang="en-US" dirty="0"/>
          </a:p>
          <a:p>
            <a:r>
              <a:rPr lang="ru-RU" dirty="0" smtClean="0">
                <a:hlinkClick r:id="rId4" action="ppaction://hlinksldjump"/>
              </a:rPr>
              <a:t>2003-2015 </a:t>
            </a:r>
            <a:r>
              <a:rPr lang="ru-RU" dirty="0" err="1" smtClean="0">
                <a:hlinkClick r:id="rId4" action="ppaction://hlinksldjump"/>
              </a:rPr>
              <a:t>гг</a:t>
            </a:r>
            <a:r>
              <a:rPr lang="ru-RU" dirty="0" smtClean="0">
                <a:hlinkClick r:id="rId4" action="ppaction://hlinksldjump"/>
              </a:rPr>
              <a:t> (</a:t>
            </a:r>
            <a:r>
              <a:rPr lang="da-DK" dirty="0" err="1" smtClean="0">
                <a:hlinkClick r:id="rId4" action="ppaction://hlinksldjump"/>
              </a:rPr>
              <a:t>например</a:t>
            </a:r>
            <a:r>
              <a:rPr lang="da-DK" dirty="0" smtClean="0">
                <a:hlinkClick r:id="rId4" action="ppaction://hlinksldjump"/>
              </a:rPr>
              <a:t>,  GGL M08 3073G)</a:t>
            </a:r>
            <a:endParaRPr lang="da-DK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5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5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21495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Посмотреть различия в кодах продуктовых линеек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5867980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2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Медные накладки для замены на окне </a:t>
            </a:r>
            <a:r>
              <a:rPr lang="ru-RU" dirty="0" smtClean="0">
                <a:solidFill>
                  <a:srgbClr val="FF0000"/>
                </a:solidFill>
              </a:rPr>
              <a:t>PREMIUM</a:t>
            </a:r>
            <a:r>
              <a:rPr lang="ru-RU" dirty="0" smtClean="0"/>
              <a:t> GGL MK</a:t>
            </a:r>
            <a:r>
              <a:rPr lang="en-US" dirty="0" smtClean="0"/>
              <a:t>10</a:t>
            </a:r>
            <a:r>
              <a:rPr lang="ru-RU" dirty="0" smtClean="0"/>
              <a:t> 3170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2443786"/>
          </a:xfrm>
        </p:spPr>
        <p:txBody>
          <a:bodyPr/>
          <a:lstStyle/>
          <a:p>
            <a:r>
              <a:rPr lang="ru-RU" sz="1400" dirty="0" smtClean="0"/>
              <a:t>П-образная рамка			 	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600031MK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r>
              <a:rPr lang="ru-RU" sz="1400" dirty="0" smtClean="0"/>
              <a:t>Верхняя накладка 				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763748MK1</a:t>
            </a:r>
          </a:p>
          <a:p>
            <a:r>
              <a:rPr lang="ru-RU" sz="1400" dirty="0" smtClean="0"/>
              <a:t>Упаковка с накладками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		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ZWC MK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0100</a:t>
            </a:r>
          </a:p>
          <a:p>
            <a:r>
              <a:rPr lang="ru-RU" sz="1400" dirty="0" smtClean="0"/>
              <a:t>Перекрывающая накладка коробки левая 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- 76004L-K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</a:p>
          <a:p>
            <a:r>
              <a:rPr lang="ru-RU" sz="1400" dirty="0" smtClean="0"/>
              <a:t>Перекрывающая накладка коробки правая 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- 76004R-K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</a:p>
          <a:p>
            <a:r>
              <a:rPr lang="ru-RU" sz="1400" dirty="0" smtClean="0"/>
              <a:t>Перекрывающая накладка поворотной створки левая	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76005L-K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r>
              <a:rPr lang="ru-RU" sz="1400" dirty="0" smtClean="0"/>
              <a:t>Перекрывающая накладка поворотной створки правая</a:t>
            </a:r>
            <a:r>
              <a:rPr lang="ru-RU" sz="1600" dirty="0" smtClean="0"/>
              <a:t>	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76005R-K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r>
              <a:rPr lang="ru-RU" sz="1400" dirty="0" smtClean="0"/>
              <a:t>Нижняя накладка поворотной створки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- 763704MK1</a:t>
            </a: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120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Медные накладки для замены на окне </a:t>
            </a:r>
            <a:r>
              <a:rPr lang="ru-RU" dirty="0" smtClean="0">
                <a:solidFill>
                  <a:srgbClr val="FF0000"/>
                </a:solidFill>
              </a:rPr>
              <a:t>PREMIUM</a:t>
            </a:r>
            <a:r>
              <a:rPr lang="ru-RU" dirty="0" smtClean="0"/>
              <a:t> GGL </a:t>
            </a:r>
            <a:r>
              <a:rPr lang="en-US" dirty="0" smtClean="0"/>
              <a:t>P</a:t>
            </a:r>
            <a:r>
              <a:rPr lang="ru-RU" dirty="0" smtClean="0"/>
              <a:t>K06 3170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2443786"/>
          </a:xfrm>
        </p:spPr>
        <p:txBody>
          <a:bodyPr/>
          <a:lstStyle/>
          <a:p>
            <a:r>
              <a:rPr lang="ru-RU" sz="1400" dirty="0" smtClean="0"/>
              <a:t>П-образная рамка			 	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600031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K061</a:t>
            </a:r>
          </a:p>
          <a:p>
            <a:r>
              <a:rPr lang="ru-RU" sz="1400" dirty="0" smtClean="0"/>
              <a:t>Верхняя накладка 				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763748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K1</a:t>
            </a:r>
          </a:p>
          <a:p>
            <a:r>
              <a:rPr lang="ru-RU" sz="1400" dirty="0" smtClean="0"/>
              <a:t>Упаковка с накладками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		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ZWC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K06 0100</a:t>
            </a:r>
          </a:p>
          <a:p>
            <a:r>
              <a:rPr lang="ru-RU" sz="1400" dirty="0" smtClean="0"/>
              <a:t>Перекрывающая накладка коробки левая 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- 76004L-K061 </a:t>
            </a:r>
          </a:p>
          <a:p>
            <a:r>
              <a:rPr lang="ru-RU" sz="1400" dirty="0" smtClean="0"/>
              <a:t>Перекрывающая накладка коробки правая 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- 76004R-K061 </a:t>
            </a:r>
          </a:p>
          <a:p>
            <a:r>
              <a:rPr lang="ru-RU" sz="1400" dirty="0" smtClean="0"/>
              <a:t>Перекрывающая накладка поворотной створки левая	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76005L-K061</a:t>
            </a:r>
          </a:p>
          <a:p>
            <a:r>
              <a:rPr lang="ru-RU" sz="1400" dirty="0" smtClean="0"/>
              <a:t>Перекрывающая накладка поворотной створки правая</a:t>
            </a:r>
            <a:r>
              <a:rPr lang="ru-RU" sz="1600" dirty="0" smtClean="0"/>
              <a:t>	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76005R-K061</a:t>
            </a:r>
          </a:p>
          <a:p>
            <a:r>
              <a:rPr lang="ru-RU" sz="1400" dirty="0" smtClean="0"/>
              <a:t>Нижняя накладка поворотной створки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- 763704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K1</a:t>
            </a: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121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Медные накладки для замены на окне </a:t>
            </a:r>
            <a:r>
              <a:rPr lang="ru-RU" dirty="0" smtClean="0">
                <a:solidFill>
                  <a:srgbClr val="FF0000"/>
                </a:solidFill>
              </a:rPr>
              <a:t>PREMIUM</a:t>
            </a:r>
            <a:r>
              <a:rPr lang="ru-RU" dirty="0" smtClean="0"/>
              <a:t> GGL </a:t>
            </a:r>
            <a:r>
              <a:rPr lang="en-US" dirty="0" smtClean="0"/>
              <a:t>P</a:t>
            </a:r>
            <a:r>
              <a:rPr lang="ru-RU" dirty="0" smtClean="0"/>
              <a:t>K08 3170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2443786"/>
          </a:xfrm>
        </p:spPr>
        <p:txBody>
          <a:bodyPr/>
          <a:lstStyle/>
          <a:p>
            <a:r>
              <a:rPr lang="ru-RU" sz="1400" dirty="0" smtClean="0"/>
              <a:t>П-образная рамка			 	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600031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K081</a:t>
            </a:r>
          </a:p>
          <a:p>
            <a:r>
              <a:rPr lang="ru-RU" sz="1400" dirty="0" smtClean="0"/>
              <a:t>Верхняя накладка 				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763748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K1</a:t>
            </a:r>
          </a:p>
          <a:p>
            <a:r>
              <a:rPr lang="ru-RU" sz="1400" dirty="0" smtClean="0"/>
              <a:t>Упаковка с накладками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		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ZWC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K08 0100</a:t>
            </a:r>
          </a:p>
          <a:p>
            <a:r>
              <a:rPr lang="ru-RU" sz="1400" dirty="0" smtClean="0"/>
              <a:t>Перекрывающая накладка коробки левая 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- 76004L-K081 </a:t>
            </a:r>
          </a:p>
          <a:p>
            <a:r>
              <a:rPr lang="ru-RU" sz="1400" dirty="0" smtClean="0"/>
              <a:t>Перекрывающая накладка коробки правая 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- 76004R-K081 </a:t>
            </a:r>
          </a:p>
          <a:p>
            <a:r>
              <a:rPr lang="ru-RU" sz="1400" dirty="0" smtClean="0"/>
              <a:t>Перекрывающая накладка поворотной створки левая	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76005L-K081</a:t>
            </a:r>
          </a:p>
          <a:p>
            <a:r>
              <a:rPr lang="ru-RU" sz="1400" dirty="0" smtClean="0"/>
              <a:t>Перекрывающая накладка поворотной створки правая</a:t>
            </a:r>
            <a:r>
              <a:rPr lang="ru-RU" sz="1600" dirty="0" smtClean="0"/>
              <a:t>	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76005R-K081</a:t>
            </a:r>
          </a:p>
          <a:p>
            <a:r>
              <a:rPr lang="ru-RU" sz="1400" dirty="0" smtClean="0"/>
              <a:t>Нижняя накладка поворотной створки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- 763704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K1</a:t>
            </a: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122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8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Медные накладки для замены на окне </a:t>
            </a:r>
            <a:r>
              <a:rPr lang="ru-RU" dirty="0" smtClean="0">
                <a:solidFill>
                  <a:srgbClr val="FF0000"/>
                </a:solidFill>
              </a:rPr>
              <a:t>PREMIUM</a:t>
            </a:r>
            <a:r>
              <a:rPr lang="ru-RU" dirty="0" smtClean="0"/>
              <a:t> GGL </a:t>
            </a:r>
            <a:r>
              <a:rPr lang="en-US" dirty="0" smtClean="0"/>
              <a:t>S</a:t>
            </a:r>
            <a:r>
              <a:rPr lang="ru-RU" dirty="0" smtClean="0"/>
              <a:t>K06 3170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2443786"/>
          </a:xfrm>
        </p:spPr>
        <p:txBody>
          <a:bodyPr/>
          <a:lstStyle/>
          <a:p>
            <a:r>
              <a:rPr lang="ru-RU" sz="1400" dirty="0" smtClean="0"/>
              <a:t>П-образная рамка			 	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600031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K061</a:t>
            </a:r>
          </a:p>
          <a:p>
            <a:r>
              <a:rPr lang="ru-RU" sz="1400" dirty="0" smtClean="0"/>
              <a:t>Верхняя накладка 				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763748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K1</a:t>
            </a:r>
          </a:p>
          <a:p>
            <a:r>
              <a:rPr lang="ru-RU" sz="1400" dirty="0" smtClean="0"/>
              <a:t>Упаковка с накладками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		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ZWC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K06 0100</a:t>
            </a:r>
          </a:p>
          <a:p>
            <a:r>
              <a:rPr lang="ru-RU" sz="1400" dirty="0" smtClean="0"/>
              <a:t>Перекрывающая накладка коробки левая 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- 76004L-K061 </a:t>
            </a:r>
          </a:p>
          <a:p>
            <a:r>
              <a:rPr lang="ru-RU" sz="1400" dirty="0" smtClean="0"/>
              <a:t>Перекрывающая накладка коробки правая 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- 76004R-K061 </a:t>
            </a:r>
          </a:p>
          <a:p>
            <a:r>
              <a:rPr lang="ru-RU" sz="1400" dirty="0" smtClean="0"/>
              <a:t>Перекрывающая накладка поворотной створки левая	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76005L-K061</a:t>
            </a:r>
          </a:p>
          <a:p>
            <a:r>
              <a:rPr lang="ru-RU" sz="1400" dirty="0" smtClean="0"/>
              <a:t>Перекрывающая накладка поворотной створки правая</a:t>
            </a:r>
            <a:r>
              <a:rPr lang="ru-RU" sz="1600" dirty="0" smtClean="0"/>
              <a:t>	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76005R-K061</a:t>
            </a:r>
          </a:p>
          <a:p>
            <a:r>
              <a:rPr lang="ru-RU" sz="1400" dirty="0" smtClean="0"/>
              <a:t>Нижняя накладка поворотной створки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- 763704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K1</a:t>
            </a: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123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Медные накладки для замены на окне </a:t>
            </a:r>
            <a:r>
              <a:rPr lang="ru-RU" dirty="0" smtClean="0">
                <a:solidFill>
                  <a:srgbClr val="FF0000"/>
                </a:solidFill>
              </a:rPr>
              <a:t>PREMIUM</a:t>
            </a:r>
            <a:r>
              <a:rPr lang="ru-RU" dirty="0" smtClean="0"/>
              <a:t> GGL </a:t>
            </a:r>
            <a:r>
              <a:rPr lang="en-US" dirty="0" smtClean="0"/>
              <a:t>S</a:t>
            </a:r>
            <a:r>
              <a:rPr lang="ru-RU" dirty="0" smtClean="0"/>
              <a:t>K08 3170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2443786"/>
          </a:xfrm>
        </p:spPr>
        <p:txBody>
          <a:bodyPr/>
          <a:lstStyle/>
          <a:p>
            <a:r>
              <a:rPr lang="ru-RU" sz="1400" dirty="0" smtClean="0"/>
              <a:t>П-образная рамка			 	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600031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K081</a:t>
            </a:r>
          </a:p>
          <a:p>
            <a:r>
              <a:rPr lang="ru-RU" sz="1400" dirty="0" smtClean="0"/>
              <a:t>Верхняя накладка 				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763748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K1</a:t>
            </a:r>
          </a:p>
          <a:p>
            <a:r>
              <a:rPr lang="ru-RU" sz="1400" dirty="0" smtClean="0"/>
              <a:t>Упаковка с накладками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		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ZWC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K08 0100</a:t>
            </a:r>
          </a:p>
          <a:p>
            <a:r>
              <a:rPr lang="ru-RU" sz="1400" dirty="0" smtClean="0"/>
              <a:t>Перекрывающая накладка коробки левая 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- 76004L-K081 </a:t>
            </a:r>
          </a:p>
          <a:p>
            <a:r>
              <a:rPr lang="ru-RU" sz="1400" dirty="0" smtClean="0"/>
              <a:t>Перекрывающая накладка коробки правая 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- 76004R-K081 </a:t>
            </a:r>
          </a:p>
          <a:p>
            <a:r>
              <a:rPr lang="ru-RU" sz="1400" dirty="0" smtClean="0"/>
              <a:t>Перекрывающая накладка поворотной створки левая	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76005L-K081</a:t>
            </a:r>
          </a:p>
          <a:p>
            <a:r>
              <a:rPr lang="ru-RU" sz="1400" dirty="0" smtClean="0"/>
              <a:t>Перекрывающая накладка поворотной створки правая</a:t>
            </a:r>
            <a:r>
              <a:rPr lang="ru-RU" sz="1600" dirty="0" smtClean="0"/>
              <a:t>	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76005R-K081</a:t>
            </a:r>
          </a:p>
          <a:p>
            <a:r>
              <a:rPr lang="ru-RU" sz="1400" dirty="0" smtClean="0"/>
              <a:t>Нижняя накладка поворотной створки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- 763704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K1</a:t>
            </a: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124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hlinkClick r:id="rId3" action="ppaction://hlinksldjump"/>
              </a:rPr>
              <a:t>VELUX </a:t>
            </a:r>
            <a:r>
              <a:rPr lang="en-US" dirty="0">
                <a:hlinkClick r:id="rId3" action="ppaction://hlinksldjump"/>
              </a:rPr>
              <a:t>OPTIMA (</a:t>
            </a:r>
            <a:r>
              <a:rPr lang="ru-RU" dirty="0">
                <a:hlinkClick r:id="rId3" action="ppaction://hlinksldjump"/>
              </a:rPr>
              <a:t>например, </a:t>
            </a:r>
            <a:r>
              <a:rPr lang="en-US" dirty="0">
                <a:hlinkClick r:id="rId3" action="ppaction://hlinksldjump"/>
              </a:rPr>
              <a:t>GLR MR08 3073IS</a:t>
            </a:r>
            <a:r>
              <a:rPr lang="en-US" dirty="0" smtClean="0">
                <a:hlinkClick r:id="rId3" action="ppaction://hlinksldjump"/>
              </a:rPr>
              <a:t>)</a:t>
            </a:r>
            <a:br>
              <a:rPr lang="en-US" dirty="0" smtClean="0">
                <a:hlinkClick r:id="rId3" action="ppaction://hlinksldjump"/>
              </a:rPr>
            </a:b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>
                <a:hlinkClick r:id="rId4" action="ppaction://hlinksldjump"/>
              </a:rPr>
              <a:t>VELUX PREMIUM (</a:t>
            </a:r>
            <a:r>
              <a:rPr lang="ru-RU" dirty="0">
                <a:hlinkClick r:id="rId4" action="ppaction://hlinksldjump"/>
              </a:rPr>
              <a:t>например, </a:t>
            </a:r>
            <a:r>
              <a:rPr lang="en-US" dirty="0">
                <a:hlinkClick r:id="rId4" action="ppaction://hlinksldjump"/>
              </a:rPr>
              <a:t>GGL </a:t>
            </a:r>
            <a:r>
              <a:rPr lang="en-US" dirty="0" smtClean="0">
                <a:hlinkClick r:id="rId4" action="ppaction://hlinksldjump"/>
              </a:rPr>
              <a:t>MK08 3070)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smtClean="0">
                <a:hlinkClick r:id="rId3" action="ppaction://hlinksldjump"/>
              </a:rPr>
              <a:t>2003-2015 </a:t>
            </a:r>
            <a:r>
              <a:rPr lang="ru-RU" dirty="0" err="1">
                <a:hlinkClick r:id="rId3" action="ppaction://hlinksldjump"/>
              </a:rPr>
              <a:t>гг</a:t>
            </a:r>
            <a:r>
              <a:rPr lang="ru-RU" dirty="0">
                <a:hlinkClick r:id="rId3" action="ppaction://hlinksldjump"/>
              </a:rPr>
              <a:t> (например,  </a:t>
            </a:r>
            <a:r>
              <a:rPr lang="en-US" dirty="0">
                <a:hlinkClick r:id="rId3" action="ppaction://hlinksldjump"/>
              </a:rPr>
              <a:t>GGL M08 3073G</a:t>
            </a:r>
            <a:r>
              <a:rPr lang="en-US" dirty="0" smtClean="0">
                <a:hlinkClick r:id="rId3" action="ppaction://hlinksldjump"/>
              </a:rPr>
              <a:t>)</a:t>
            </a:r>
            <a:br>
              <a:rPr lang="en-US" dirty="0" smtClean="0">
                <a:hlinkClick r:id="rId3" action="ppaction://hlinksldjump"/>
              </a:rPr>
            </a:br>
            <a:endParaRPr lang="en-US" dirty="0" smtClean="0"/>
          </a:p>
          <a:p>
            <a:pPr>
              <a:defRPr/>
            </a:pPr>
            <a:r>
              <a:rPr lang="ru-RU" dirty="0">
                <a:hlinkClick r:id="rId5" action="ppaction://hlinksldjump"/>
              </a:rPr>
              <a:t>1992-2003 </a:t>
            </a:r>
            <a:r>
              <a:rPr lang="ru-RU" dirty="0" err="1">
                <a:hlinkClick r:id="rId5" action="ppaction://hlinksldjump"/>
              </a:rPr>
              <a:t>гг</a:t>
            </a:r>
            <a:r>
              <a:rPr lang="ru-RU" dirty="0">
                <a:hlinkClick r:id="rId5" action="ppaction://hlinksldjump"/>
              </a:rPr>
              <a:t> (например, </a:t>
            </a:r>
            <a:r>
              <a:rPr lang="en-US" dirty="0">
                <a:hlinkClick r:id="rId5" action="ppaction://hlinksldjump"/>
              </a:rPr>
              <a:t>GZL 308 1054)</a:t>
            </a:r>
            <a:endParaRPr lang="en-US" dirty="0" smtClean="0"/>
          </a:p>
          <a:p>
            <a:pPr>
              <a:defRPr/>
            </a:pPr>
            <a:endParaRPr lang="ru-RU" dirty="0"/>
          </a:p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125</a:t>
            </a:fld>
            <a:endParaRPr lang="da-DK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Поворотные шарниры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hlinkClick r:id="rId6" action="ppaction://hlinksldjump"/>
              </a:rPr>
              <a:t>Вернуться</a:t>
            </a:r>
            <a:r>
              <a:rPr lang="da-DK" dirty="0" smtClean="0">
                <a:hlinkClick r:id="rId6" action="ppaction://hlinksldjump"/>
              </a:rPr>
              <a:t> к </a:t>
            </a:r>
            <a:r>
              <a:rPr lang="da-DK" dirty="0" err="1" smtClean="0">
                <a:hlinkClick r:id="rId6" action="ppaction://hlinksldjump"/>
              </a:rPr>
              <a:t>окнам</a:t>
            </a:r>
            <a:endParaRPr lang="da-DK" dirty="0"/>
          </a:p>
        </p:txBody>
      </p:sp>
      <p:sp>
        <p:nvSpPr>
          <p:cNvPr id="9" name="Flowchart: Alternate Process 8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7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7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err="1" smtClean="0"/>
              <a:t>Поворотные</a:t>
            </a:r>
            <a:r>
              <a:rPr lang="da-DK" sz="3200" dirty="0" smtClean="0"/>
              <a:t> </a:t>
            </a:r>
            <a:r>
              <a:rPr lang="da-DK" sz="3200" dirty="0" err="1" smtClean="0"/>
              <a:t>шарниры</a:t>
            </a:r>
            <a:endParaRPr lang="da-DK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126</a:t>
            </a:fld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6938981" cy="422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lang="da-DK" dirty="0" smtClean="0"/>
              <a:t>VELUX OPTIMA </a:t>
            </a:r>
            <a:r>
              <a:rPr lang="da-DK" sz="1600" dirty="0" smtClean="0"/>
              <a:t>(</a:t>
            </a:r>
            <a:r>
              <a:rPr lang="da-DK" sz="1600" dirty="0" err="1" smtClean="0"/>
              <a:t>например</a:t>
            </a:r>
            <a:r>
              <a:rPr lang="da-DK" sz="1600" dirty="0" smtClean="0"/>
              <a:t>, GLR MR08 3073IS)   </a:t>
            </a:r>
            <a:r>
              <a:rPr lang="da-DK" sz="1600" dirty="0" smtClean="0">
                <a:solidFill>
                  <a:srgbClr val="FF0000"/>
                </a:solidFill>
              </a:rPr>
              <a:t>и</a:t>
            </a:r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lang="da-DK" dirty="0" smtClean="0"/>
              <a:t>2003-2015 </a:t>
            </a:r>
            <a:r>
              <a:rPr lang="da-DK" dirty="0" err="1" smtClean="0"/>
              <a:t>гг</a:t>
            </a:r>
            <a:r>
              <a:rPr lang="da-DK" dirty="0" smtClean="0"/>
              <a:t> (</a:t>
            </a:r>
            <a:r>
              <a:rPr lang="da-DK" sz="1600" dirty="0" err="1" smtClean="0"/>
              <a:t>например</a:t>
            </a:r>
            <a:r>
              <a:rPr lang="da-DK" sz="1600" dirty="0" smtClean="0"/>
              <a:t>,  GGL M08 3073G)</a:t>
            </a:r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da-DK" dirty="0" smtClean="0"/>
              <a:t>	</a:t>
            </a:r>
            <a:r>
              <a:rPr lang="da-DK" sz="1600" dirty="0" smtClean="0"/>
              <a:t>    </a:t>
            </a:r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da-DK" sz="1600" dirty="0"/>
              <a:t>	</a:t>
            </a:r>
            <a:r>
              <a:rPr lang="da-DK" sz="1400" dirty="0" smtClean="0"/>
              <a:t>GZR, GLR, GLP, GZL, GGL, GGU:</a:t>
            </a:r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da-DK" sz="1400" dirty="0" smtClean="0"/>
              <a:t>		</a:t>
            </a:r>
            <a:r>
              <a:rPr lang="da-DK" sz="1200" dirty="0" err="1" smtClean="0"/>
              <a:t>Шарнир</a:t>
            </a:r>
            <a:r>
              <a:rPr lang="da-DK" sz="1200" dirty="0" smtClean="0"/>
              <a:t> </a:t>
            </a:r>
            <a:r>
              <a:rPr lang="ru-RU" sz="1200" dirty="0" smtClean="0"/>
              <a:t>поворотной створки</a:t>
            </a:r>
            <a:r>
              <a:rPr lang="da-DK" sz="1200" dirty="0" smtClean="0"/>
              <a:t> </a:t>
            </a:r>
            <a:r>
              <a:rPr lang="da-DK" sz="1200" dirty="0" err="1" smtClean="0"/>
              <a:t>левый</a:t>
            </a:r>
            <a:r>
              <a:rPr lang="da-DK" sz="1200" dirty="0" smtClean="0"/>
              <a:t> (</a:t>
            </a:r>
            <a:r>
              <a:rPr lang="da-DK" sz="1200" dirty="0" err="1" smtClean="0"/>
              <a:t>изнутри</a:t>
            </a:r>
            <a:r>
              <a:rPr lang="da-DK" sz="1200" dirty="0" smtClean="0"/>
              <a:t> </a:t>
            </a:r>
            <a:r>
              <a:rPr lang="da-DK" sz="1200" dirty="0" err="1" smtClean="0"/>
              <a:t>помещения</a:t>
            </a:r>
            <a:r>
              <a:rPr lang="da-DK" sz="1200" dirty="0" smtClean="0"/>
              <a:t>):</a:t>
            </a:r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da-DK" sz="1050" dirty="0" smtClean="0"/>
              <a:t>			</a:t>
            </a:r>
            <a:r>
              <a:rPr lang="ru-RU" sz="1050" dirty="0" smtClean="0"/>
              <a:t>		</a:t>
            </a:r>
            <a:r>
              <a:rPr lang="da-DK" sz="1600" kern="0" dirty="0" smtClean="0">
                <a:solidFill>
                  <a:srgbClr val="006CA5"/>
                </a:solidFill>
                <a:latin typeface="+mn-lt"/>
              </a:rPr>
              <a:t>020680</a:t>
            </a:r>
            <a:br>
              <a:rPr lang="da-DK" sz="1600" kern="0" dirty="0" smtClean="0">
                <a:solidFill>
                  <a:srgbClr val="006CA5"/>
                </a:solidFill>
                <a:latin typeface="+mn-lt"/>
              </a:rPr>
            </a:br>
            <a:endParaRPr lang="da-DK" sz="600" kern="0" dirty="0" smtClean="0">
              <a:solidFill>
                <a:srgbClr val="006CA5"/>
              </a:solidFill>
              <a:latin typeface="+mn-lt"/>
            </a:endParaRPr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da-DK" sz="1200" dirty="0" smtClean="0"/>
              <a:t>		</a:t>
            </a:r>
            <a:r>
              <a:rPr lang="da-DK" sz="1200" dirty="0" err="1" smtClean="0"/>
              <a:t>Шарнир</a:t>
            </a:r>
            <a:r>
              <a:rPr lang="da-DK" sz="1200" dirty="0" smtClean="0"/>
              <a:t> </a:t>
            </a:r>
            <a:r>
              <a:rPr lang="ru-RU" sz="1200" dirty="0"/>
              <a:t>поворотной створки</a:t>
            </a:r>
            <a:r>
              <a:rPr lang="da-DK" sz="1200" dirty="0" smtClean="0"/>
              <a:t> </a:t>
            </a:r>
            <a:r>
              <a:rPr lang="da-DK" sz="1200" dirty="0" err="1" smtClean="0"/>
              <a:t>правый</a:t>
            </a:r>
            <a:r>
              <a:rPr lang="da-DK" sz="1200" dirty="0" smtClean="0"/>
              <a:t> (</a:t>
            </a:r>
            <a:r>
              <a:rPr lang="da-DK" sz="1200" dirty="0" err="1" smtClean="0"/>
              <a:t>изнутри</a:t>
            </a:r>
            <a:r>
              <a:rPr lang="da-DK" sz="1200" dirty="0" smtClean="0"/>
              <a:t> </a:t>
            </a:r>
            <a:r>
              <a:rPr lang="da-DK" sz="1200" dirty="0" err="1" smtClean="0"/>
              <a:t>помещения</a:t>
            </a:r>
            <a:r>
              <a:rPr lang="da-DK" sz="1200" dirty="0" smtClean="0"/>
              <a:t>):</a:t>
            </a:r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da-DK" sz="1050" dirty="0" smtClean="0"/>
              <a:t>			</a:t>
            </a:r>
            <a:r>
              <a:rPr lang="ru-RU" sz="1050" dirty="0" smtClean="0"/>
              <a:t>		</a:t>
            </a:r>
            <a:r>
              <a:rPr lang="da-DK" sz="1600" kern="0" dirty="0" smtClean="0">
                <a:solidFill>
                  <a:srgbClr val="006CA5"/>
                </a:solidFill>
              </a:rPr>
              <a:t>020679</a:t>
            </a:r>
            <a:br>
              <a:rPr lang="da-DK" sz="1600" kern="0" dirty="0" smtClean="0">
                <a:solidFill>
                  <a:srgbClr val="006CA5"/>
                </a:solidFill>
              </a:rPr>
            </a:br>
            <a:endParaRPr lang="da-DK" sz="600" kern="0" dirty="0" smtClean="0">
              <a:solidFill>
                <a:srgbClr val="006CA5"/>
              </a:solidFill>
            </a:endParaRPr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da-DK" sz="1200" dirty="0" smtClean="0"/>
              <a:t>		</a:t>
            </a:r>
            <a:r>
              <a:rPr lang="da-DK" sz="1200" dirty="0" err="1" smtClean="0"/>
              <a:t>Шарнир</a:t>
            </a:r>
            <a:r>
              <a:rPr lang="da-DK" sz="1200" dirty="0" smtClean="0"/>
              <a:t> </a:t>
            </a:r>
            <a:r>
              <a:rPr lang="da-DK" sz="1200" dirty="0" err="1" smtClean="0"/>
              <a:t>коробки</a:t>
            </a:r>
            <a:r>
              <a:rPr lang="da-DK" sz="1200" dirty="0" smtClean="0"/>
              <a:t> </a:t>
            </a:r>
            <a:r>
              <a:rPr lang="da-DK" sz="1200" dirty="0" err="1" smtClean="0"/>
              <a:t>левый</a:t>
            </a:r>
            <a:r>
              <a:rPr lang="da-DK" sz="1200" dirty="0" smtClean="0"/>
              <a:t> (</a:t>
            </a:r>
            <a:r>
              <a:rPr lang="da-DK" sz="1200" dirty="0" err="1" smtClean="0"/>
              <a:t>изнутри</a:t>
            </a:r>
            <a:r>
              <a:rPr lang="da-DK" sz="1200" dirty="0" smtClean="0"/>
              <a:t> </a:t>
            </a:r>
            <a:r>
              <a:rPr lang="da-DK" sz="1200" dirty="0" err="1" smtClean="0"/>
              <a:t>помещения</a:t>
            </a:r>
            <a:r>
              <a:rPr lang="da-DK" sz="1200" dirty="0" smtClean="0"/>
              <a:t>):</a:t>
            </a:r>
            <a:endParaRPr lang="ru-RU" sz="1200" dirty="0" smtClean="0"/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ru-RU" sz="1200" dirty="0" smtClean="0"/>
              <a:t>			</a:t>
            </a:r>
            <a:r>
              <a:rPr lang="da-DK" sz="1050" dirty="0" err="1" smtClean="0"/>
              <a:t>для</a:t>
            </a:r>
            <a:r>
              <a:rPr lang="da-DK" sz="1050" dirty="0" smtClean="0"/>
              <a:t> </a:t>
            </a:r>
            <a:r>
              <a:rPr lang="da-DK" sz="1050" dirty="0" err="1"/>
              <a:t>размеров</a:t>
            </a:r>
            <a:r>
              <a:rPr lang="da-DK" sz="1050" dirty="0"/>
              <a:t> C02, C04	</a:t>
            </a:r>
            <a:r>
              <a:rPr lang="da-DK" sz="1600" kern="0" dirty="0" smtClean="0">
                <a:solidFill>
                  <a:srgbClr val="006CA5"/>
                </a:solidFill>
              </a:rPr>
              <a:t>020</a:t>
            </a:r>
            <a:r>
              <a:rPr lang="ru-RU" sz="1600" kern="0" dirty="0" smtClean="0">
                <a:solidFill>
                  <a:srgbClr val="006CA5"/>
                </a:solidFill>
              </a:rPr>
              <a:t>752</a:t>
            </a:r>
            <a:endParaRPr lang="da-DK" sz="1600" kern="0" dirty="0">
              <a:solidFill>
                <a:srgbClr val="006CA5"/>
              </a:solidFill>
            </a:endParaRPr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da-DK" sz="1400" dirty="0" smtClean="0"/>
              <a:t>		</a:t>
            </a:r>
            <a:r>
              <a:rPr lang="ru-RU" sz="1400" dirty="0" smtClean="0"/>
              <a:t>	</a:t>
            </a:r>
            <a:r>
              <a:rPr lang="da-DK" sz="1050" dirty="0" err="1" smtClean="0"/>
              <a:t>для</a:t>
            </a:r>
            <a:r>
              <a:rPr lang="da-DK" sz="1050" dirty="0" smtClean="0"/>
              <a:t> </a:t>
            </a:r>
            <a:r>
              <a:rPr lang="da-DK" sz="1050" dirty="0" err="1"/>
              <a:t>остальных</a:t>
            </a:r>
            <a:r>
              <a:rPr lang="da-DK" sz="1050" dirty="0"/>
              <a:t> </a:t>
            </a:r>
            <a:r>
              <a:rPr lang="da-DK" sz="1050" dirty="0" err="1"/>
              <a:t>размеров</a:t>
            </a:r>
            <a:r>
              <a:rPr lang="da-DK" sz="1050" dirty="0"/>
              <a:t> </a:t>
            </a:r>
            <a:r>
              <a:rPr lang="da-DK" sz="1400" dirty="0" smtClean="0"/>
              <a:t>	</a:t>
            </a:r>
            <a:r>
              <a:rPr lang="da-DK" sz="1600" kern="0" dirty="0" smtClean="0">
                <a:solidFill>
                  <a:srgbClr val="006CA5"/>
                </a:solidFill>
              </a:rPr>
              <a:t>02075</a:t>
            </a:r>
            <a:r>
              <a:rPr lang="ru-RU" sz="1600" kern="0" dirty="0" smtClean="0">
                <a:solidFill>
                  <a:srgbClr val="006CA5"/>
                </a:solidFill>
              </a:rPr>
              <a:t>8</a:t>
            </a:r>
            <a:r>
              <a:rPr lang="da-DK" sz="1600" kern="0" dirty="0" smtClean="0">
                <a:solidFill>
                  <a:srgbClr val="006CA5"/>
                </a:solidFill>
              </a:rPr>
              <a:t/>
            </a:r>
            <a:br>
              <a:rPr lang="da-DK" sz="1600" kern="0" dirty="0" smtClean="0">
                <a:solidFill>
                  <a:srgbClr val="006CA5"/>
                </a:solidFill>
              </a:rPr>
            </a:br>
            <a:endParaRPr lang="da-DK" sz="600" dirty="0" smtClean="0"/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da-DK" sz="1200" dirty="0" smtClean="0"/>
              <a:t>		</a:t>
            </a:r>
            <a:r>
              <a:rPr lang="da-DK" sz="1200" dirty="0" err="1" smtClean="0"/>
              <a:t>Шарнир</a:t>
            </a:r>
            <a:r>
              <a:rPr lang="da-DK" sz="1200" dirty="0" smtClean="0"/>
              <a:t> </a:t>
            </a:r>
            <a:r>
              <a:rPr lang="da-DK" sz="1200" dirty="0" err="1" smtClean="0"/>
              <a:t>коробки</a:t>
            </a:r>
            <a:r>
              <a:rPr lang="da-DK" sz="1200" dirty="0" smtClean="0"/>
              <a:t> </a:t>
            </a:r>
            <a:r>
              <a:rPr lang="da-DK" sz="1200" dirty="0" err="1" smtClean="0"/>
              <a:t>правый</a:t>
            </a:r>
            <a:r>
              <a:rPr lang="da-DK" sz="1200" dirty="0" smtClean="0"/>
              <a:t> (</a:t>
            </a:r>
            <a:r>
              <a:rPr lang="da-DK" sz="1200" dirty="0" err="1" smtClean="0"/>
              <a:t>изнутри</a:t>
            </a:r>
            <a:r>
              <a:rPr lang="da-DK" sz="1200" dirty="0" smtClean="0"/>
              <a:t> </a:t>
            </a:r>
            <a:r>
              <a:rPr lang="da-DK" sz="1200" dirty="0" err="1" smtClean="0"/>
              <a:t>помещения</a:t>
            </a:r>
            <a:r>
              <a:rPr lang="da-DK" sz="1200" dirty="0" smtClean="0"/>
              <a:t>):</a:t>
            </a:r>
            <a:endParaRPr lang="ru-RU" sz="1200" dirty="0" smtClean="0"/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ru-RU" sz="1200" dirty="0"/>
              <a:t>	</a:t>
            </a:r>
            <a:r>
              <a:rPr lang="ru-RU" sz="1200" dirty="0" smtClean="0"/>
              <a:t>		</a:t>
            </a:r>
            <a:r>
              <a:rPr lang="da-DK" sz="1050" dirty="0" err="1"/>
              <a:t>для</a:t>
            </a:r>
            <a:r>
              <a:rPr lang="da-DK" sz="1050" dirty="0"/>
              <a:t> </a:t>
            </a:r>
            <a:r>
              <a:rPr lang="da-DK" sz="1050" dirty="0" err="1"/>
              <a:t>размеров</a:t>
            </a:r>
            <a:r>
              <a:rPr lang="da-DK" sz="1050" dirty="0"/>
              <a:t> C02, C04</a:t>
            </a:r>
            <a:r>
              <a:rPr lang="da-DK" sz="1200" dirty="0"/>
              <a:t>	</a:t>
            </a:r>
            <a:r>
              <a:rPr lang="da-DK" sz="1600" kern="0" dirty="0" smtClean="0">
                <a:solidFill>
                  <a:srgbClr val="006CA5"/>
                </a:solidFill>
              </a:rPr>
              <a:t>020</a:t>
            </a:r>
            <a:r>
              <a:rPr lang="ru-RU" sz="1600" kern="0" dirty="0" smtClean="0">
                <a:solidFill>
                  <a:srgbClr val="006CA5"/>
                </a:solidFill>
              </a:rPr>
              <a:t>751</a:t>
            </a:r>
            <a:endParaRPr lang="da-DK" sz="1600" kern="0" dirty="0">
              <a:solidFill>
                <a:srgbClr val="006CA5"/>
              </a:solidFill>
            </a:endParaRPr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da-DK" sz="1400" dirty="0" smtClean="0"/>
              <a:t>			</a:t>
            </a:r>
            <a:r>
              <a:rPr lang="da-DK" sz="1050" dirty="0" err="1" smtClean="0"/>
              <a:t>для</a:t>
            </a:r>
            <a:r>
              <a:rPr lang="da-DK" sz="1050" dirty="0" smtClean="0"/>
              <a:t> </a:t>
            </a:r>
            <a:r>
              <a:rPr lang="da-DK" sz="1050" dirty="0" err="1"/>
              <a:t>остальных</a:t>
            </a:r>
            <a:r>
              <a:rPr lang="da-DK" sz="1050" dirty="0"/>
              <a:t> </a:t>
            </a:r>
            <a:r>
              <a:rPr lang="da-DK" sz="1050" dirty="0" err="1"/>
              <a:t>размеров</a:t>
            </a:r>
            <a:r>
              <a:rPr lang="da-DK" sz="1050" dirty="0"/>
              <a:t> </a:t>
            </a:r>
            <a:r>
              <a:rPr lang="ru-RU" sz="1050" dirty="0" smtClean="0"/>
              <a:t>	</a:t>
            </a:r>
            <a:r>
              <a:rPr lang="da-DK" sz="1600" kern="0" dirty="0" smtClean="0">
                <a:solidFill>
                  <a:srgbClr val="006CA5"/>
                </a:solidFill>
              </a:rPr>
              <a:t>020</a:t>
            </a:r>
            <a:r>
              <a:rPr lang="ru-RU" sz="1600" kern="0" dirty="0" smtClean="0">
                <a:solidFill>
                  <a:srgbClr val="006CA5"/>
                </a:solidFill>
              </a:rPr>
              <a:t>757</a:t>
            </a:r>
            <a:endParaRPr lang="da-DK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hlinkClick r:id="rId5" action="ppaction://hlinksldjump"/>
              </a:rPr>
              <a:t>Вернуться</a:t>
            </a:r>
            <a:r>
              <a:rPr lang="da-DK" dirty="0" smtClean="0">
                <a:hlinkClick r:id="rId5" action="ppaction://hlinksldjump"/>
              </a:rPr>
              <a:t> к </a:t>
            </a:r>
            <a:r>
              <a:rPr lang="da-DK" dirty="0" err="1" smtClean="0">
                <a:hlinkClick r:id="rId5" action="ppaction://hlinksldjump"/>
              </a:rPr>
              <a:t>окнам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32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Поворотные шарниры</a:t>
            </a:r>
            <a:endParaRPr lang="ru-RU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127</a:t>
            </a:fld>
            <a:endParaRPr lang="ru-RU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6938981" cy="422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lang="en-US" dirty="0"/>
              <a:t>VELUX PREMIUM (</a:t>
            </a:r>
            <a:r>
              <a:rPr lang="ru-RU" dirty="0"/>
              <a:t>например, </a:t>
            </a:r>
            <a:r>
              <a:rPr lang="en-US" dirty="0"/>
              <a:t>GGL MK08 3070) </a:t>
            </a:r>
            <a:endParaRPr lang="ru-RU" sz="1600" dirty="0" smtClean="0">
              <a:solidFill>
                <a:srgbClr val="FF0000"/>
              </a:solidFill>
            </a:endParaRPr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ru-RU" dirty="0" smtClean="0"/>
              <a:t>	</a:t>
            </a:r>
            <a:r>
              <a:rPr lang="ru-RU" sz="1600" dirty="0" smtClean="0"/>
              <a:t>    </a:t>
            </a:r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ru-RU" sz="1600" dirty="0" smtClean="0"/>
              <a:t>	</a:t>
            </a:r>
            <a:r>
              <a:rPr lang="ru-RU" sz="1400" dirty="0" smtClean="0"/>
              <a:t>GGL, GGU:</a:t>
            </a:r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ru-RU" sz="1400" dirty="0" smtClean="0"/>
              <a:t>		</a:t>
            </a:r>
            <a:r>
              <a:rPr lang="ru-RU" sz="1200" dirty="0" smtClean="0"/>
              <a:t>Шарнир поворотной створки левый (изнутри помещения):</a:t>
            </a:r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ru-RU" sz="1050" dirty="0" smtClean="0"/>
              <a:t>					</a:t>
            </a:r>
            <a:r>
              <a:rPr lang="en-US" sz="1050" dirty="0" smtClean="0"/>
              <a:t>	</a:t>
            </a:r>
            <a:r>
              <a:rPr lang="ru-RU" sz="1600" kern="0" dirty="0" smtClean="0">
                <a:solidFill>
                  <a:srgbClr val="006CA5"/>
                </a:solidFill>
                <a:latin typeface="+mn-lt"/>
              </a:rPr>
              <a:t>020</a:t>
            </a:r>
            <a:r>
              <a:rPr lang="en-US" sz="1600" kern="0" dirty="0" smtClean="0">
                <a:solidFill>
                  <a:srgbClr val="006CA5"/>
                </a:solidFill>
                <a:latin typeface="+mn-lt"/>
              </a:rPr>
              <a:t>790</a:t>
            </a:r>
            <a:r>
              <a:rPr lang="ru-RU" sz="1600" kern="0" dirty="0" smtClean="0">
                <a:solidFill>
                  <a:srgbClr val="006CA5"/>
                </a:solidFill>
                <a:latin typeface="+mn-lt"/>
              </a:rPr>
              <a:t/>
            </a:r>
            <a:br>
              <a:rPr lang="ru-RU" sz="1600" kern="0" dirty="0" smtClean="0">
                <a:solidFill>
                  <a:srgbClr val="006CA5"/>
                </a:solidFill>
                <a:latin typeface="+mn-lt"/>
              </a:rPr>
            </a:br>
            <a:endParaRPr lang="ru-RU" sz="600" kern="0" dirty="0" smtClean="0">
              <a:solidFill>
                <a:srgbClr val="006CA5"/>
              </a:solidFill>
              <a:latin typeface="+mn-lt"/>
            </a:endParaRPr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ru-RU" sz="1200" dirty="0" smtClean="0"/>
              <a:t>		Шарнир поворотной створки правый (изнутри помещения):</a:t>
            </a:r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ru-RU" sz="1050" dirty="0" smtClean="0"/>
              <a:t>					</a:t>
            </a:r>
            <a:r>
              <a:rPr lang="en-US" sz="1050" dirty="0" smtClean="0"/>
              <a:t>	</a:t>
            </a:r>
            <a:r>
              <a:rPr lang="ru-RU" sz="1600" kern="0" dirty="0" smtClean="0">
                <a:solidFill>
                  <a:srgbClr val="006CA5"/>
                </a:solidFill>
              </a:rPr>
              <a:t>020</a:t>
            </a:r>
            <a:r>
              <a:rPr lang="en-US" sz="1600" kern="0" dirty="0" smtClean="0">
                <a:solidFill>
                  <a:srgbClr val="006CA5"/>
                </a:solidFill>
              </a:rPr>
              <a:t>791</a:t>
            </a:r>
            <a:r>
              <a:rPr lang="ru-RU" sz="1600" kern="0" dirty="0" smtClean="0">
                <a:solidFill>
                  <a:srgbClr val="006CA5"/>
                </a:solidFill>
              </a:rPr>
              <a:t/>
            </a:r>
            <a:br>
              <a:rPr lang="ru-RU" sz="1600" kern="0" dirty="0" smtClean="0">
                <a:solidFill>
                  <a:srgbClr val="006CA5"/>
                </a:solidFill>
              </a:rPr>
            </a:br>
            <a:endParaRPr lang="ru-RU" sz="600" kern="0" dirty="0" smtClean="0">
              <a:solidFill>
                <a:srgbClr val="006CA5"/>
              </a:solidFill>
            </a:endParaRPr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ru-RU" sz="1200" dirty="0" smtClean="0"/>
              <a:t>		Шарнир коробки левый (изнутри помещения):</a:t>
            </a:r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ru-RU" sz="1200" dirty="0" smtClean="0"/>
              <a:t>			</a:t>
            </a:r>
            <a:r>
              <a:rPr lang="ru-RU" sz="1050" dirty="0" smtClean="0"/>
              <a:t>для размеров C</a:t>
            </a:r>
            <a:r>
              <a:rPr lang="en-US" sz="1050" dirty="0" smtClean="0"/>
              <a:t>K</a:t>
            </a:r>
            <a:r>
              <a:rPr lang="ru-RU" sz="1050" dirty="0" smtClean="0"/>
              <a:t>02, C</a:t>
            </a:r>
            <a:r>
              <a:rPr lang="en-US" sz="1050" dirty="0" smtClean="0"/>
              <a:t>K</a:t>
            </a:r>
            <a:r>
              <a:rPr lang="ru-RU" sz="1050" dirty="0" smtClean="0"/>
              <a:t>04</a:t>
            </a:r>
            <a:r>
              <a:rPr lang="en-US" sz="1050" dirty="0" smtClean="0"/>
              <a:t>, CK06, FK04</a:t>
            </a:r>
            <a:r>
              <a:rPr lang="ru-RU" sz="1050" dirty="0" smtClean="0"/>
              <a:t>	</a:t>
            </a:r>
            <a:r>
              <a:rPr lang="ru-RU" sz="1600" kern="0" dirty="0" smtClean="0">
                <a:solidFill>
                  <a:srgbClr val="006CA5"/>
                </a:solidFill>
              </a:rPr>
              <a:t>0207</a:t>
            </a:r>
            <a:r>
              <a:rPr lang="en-US" sz="1600" kern="0" dirty="0" smtClean="0">
                <a:solidFill>
                  <a:srgbClr val="006CA5"/>
                </a:solidFill>
              </a:rPr>
              <a:t>70</a:t>
            </a:r>
            <a:endParaRPr lang="ru-RU" sz="1600" kern="0" dirty="0" smtClean="0">
              <a:solidFill>
                <a:srgbClr val="006CA5"/>
              </a:solidFill>
            </a:endParaRPr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ru-RU" sz="1400" dirty="0" smtClean="0"/>
              <a:t>			</a:t>
            </a:r>
            <a:r>
              <a:rPr lang="ru-RU" sz="1050" dirty="0" smtClean="0"/>
              <a:t>для остальных размеров </a:t>
            </a:r>
            <a:r>
              <a:rPr lang="ru-RU" sz="1400" dirty="0" smtClean="0"/>
              <a:t>	</a:t>
            </a:r>
            <a:r>
              <a:rPr lang="en-US" sz="1400" dirty="0" smtClean="0"/>
              <a:t>	</a:t>
            </a:r>
            <a:r>
              <a:rPr lang="ru-RU" sz="1600" kern="0" dirty="0" smtClean="0">
                <a:solidFill>
                  <a:srgbClr val="006CA5"/>
                </a:solidFill>
              </a:rPr>
              <a:t>0207</a:t>
            </a:r>
            <a:r>
              <a:rPr lang="en-US" sz="1600" kern="0" dirty="0" smtClean="0">
                <a:solidFill>
                  <a:srgbClr val="006CA5"/>
                </a:solidFill>
              </a:rPr>
              <a:t>6</a:t>
            </a:r>
            <a:r>
              <a:rPr lang="ru-RU" sz="1600" kern="0" dirty="0" smtClean="0">
                <a:solidFill>
                  <a:srgbClr val="006CA5"/>
                </a:solidFill>
              </a:rPr>
              <a:t>8</a:t>
            </a:r>
            <a:br>
              <a:rPr lang="ru-RU" sz="1600" kern="0" dirty="0" smtClean="0">
                <a:solidFill>
                  <a:srgbClr val="006CA5"/>
                </a:solidFill>
              </a:rPr>
            </a:br>
            <a:endParaRPr lang="ru-RU" sz="600" dirty="0" smtClean="0"/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ru-RU" sz="1200" dirty="0" smtClean="0"/>
              <a:t>		Шарнир коробки правый (изнутри помещения):</a:t>
            </a:r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ru-RU" sz="1200" dirty="0" smtClean="0"/>
              <a:t>			</a:t>
            </a:r>
            <a:r>
              <a:rPr lang="ru-RU" sz="1050" dirty="0" smtClean="0"/>
              <a:t>для размеров </a:t>
            </a:r>
            <a:r>
              <a:rPr lang="en-US" sz="1050" dirty="0" smtClean="0"/>
              <a:t>CK</a:t>
            </a:r>
            <a:r>
              <a:rPr lang="ru-RU" sz="1050" dirty="0"/>
              <a:t>02, C</a:t>
            </a:r>
            <a:r>
              <a:rPr lang="en-US" sz="1050" dirty="0"/>
              <a:t>K</a:t>
            </a:r>
            <a:r>
              <a:rPr lang="ru-RU" sz="1050" dirty="0"/>
              <a:t>04</a:t>
            </a:r>
            <a:r>
              <a:rPr lang="en-US" sz="1050" dirty="0"/>
              <a:t>, CK06, FK04 </a:t>
            </a:r>
            <a:r>
              <a:rPr lang="en-US" sz="1200" dirty="0" smtClean="0"/>
              <a:t>	</a:t>
            </a:r>
            <a:r>
              <a:rPr lang="ru-RU" sz="1600" kern="0" dirty="0" smtClean="0">
                <a:solidFill>
                  <a:srgbClr val="006CA5"/>
                </a:solidFill>
              </a:rPr>
              <a:t>0207</a:t>
            </a:r>
            <a:r>
              <a:rPr lang="en-US" sz="1600" kern="0" dirty="0" smtClean="0">
                <a:solidFill>
                  <a:srgbClr val="006CA5"/>
                </a:solidFill>
              </a:rPr>
              <a:t>71</a:t>
            </a:r>
            <a:endParaRPr lang="ru-RU" sz="1600" kern="0" dirty="0" smtClean="0">
              <a:solidFill>
                <a:srgbClr val="006CA5"/>
              </a:solidFill>
            </a:endParaRPr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ru-RU" sz="1400" dirty="0" smtClean="0"/>
              <a:t>			</a:t>
            </a:r>
            <a:r>
              <a:rPr lang="ru-RU" sz="1050" dirty="0" smtClean="0"/>
              <a:t>для остальных размеров 	</a:t>
            </a:r>
            <a:r>
              <a:rPr lang="en-US" sz="1050" dirty="0" smtClean="0"/>
              <a:t>	</a:t>
            </a:r>
            <a:r>
              <a:rPr lang="ru-RU" sz="1600" kern="0" dirty="0" smtClean="0">
                <a:solidFill>
                  <a:srgbClr val="006CA5"/>
                </a:solidFill>
              </a:rPr>
              <a:t>0207</a:t>
            </a:r>
            <a:r>
              <a:rPr lang="en-US" sz="1600" kern="0" dirty="0" smtClean="0">
                <a:solidFill>
                  <a:srgbClr val="006CA5"/>
                </a:solidFill>
              </a:rPr>
              <a:t>69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2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Поворотные шарниры</a:t>
            </a:r>
            <a:endParaRPr lang="en-US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128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6938981" cy="14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lang="ru-RU" dirty="0" smtClean="0"/>
              <a:t>1992-2003 </a:t>
            </a:r>
            <a:r>
              <a:rPr lang="ru-RU" dirty="0" err="1" smtClean="0"/>
              <a:t>гг</a:t>
            </a:r>
            <a:r>
              <a:rPr lang="ru-RU" dirty="0" smtClean="0"/>
              <a:t> (</a:t>
            </a:r>
            <a:r>
              <a:rPr lang="ru-RU" sz="1600" dirty="0" smtClean="0"/>
              <a:t>например, </a:t>
            </a:r>
            <a:r>
              <a:rPr lang="en-US" sz="1600" dirty="0" smtClean="0"/>
              <a:t>GZL 308 1054)</a:t>
            </a:r>
          </a:p>
          <a:p>
            <a:pPr marL="1257300" lvl="2" indent="-342900" eaLnBrk="1" hangingPunct="1">
              <a:buSzPct val="80000"/>
              <a:tabLst>
                <a:tab pos="1274763" algn="l"/>
              </a:tabLst>
              <a:defRPr/>
            </a:pPr>
            <a:r>
              <a:rPr lang="en-US" sz="1400" dirty="0" smtClean="0"/>
              <a:t>GZL, GGL:	</a:t>
            </a:r>
          </a:p>
          <a:p>
            <a:pPr marL="1257300" lvl="2" indent="-342900" eaLnBrk="1" hangingPunct="1">
              <a:buSzPct val="80000"/>
              <a:tabLst>
                <a:tab pos="127476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ru-RU" sz="1400" kern="0" dirty="0" smtClean="0">
                <a:latin typeface="+mn-lt"/>
              </a:rPr>
              <a:t>Комплект шарниров	</a:t>
            </a:r>
            <a:r>
              <a:rPr lang="en-US" sz="1400" kern="0" dirty="0" smtClean="0">
                <a:solidFill>
                  <a:srgbClr val="006CA5"/>
                </a:solidFill>
              </a:rPr>
              <a:t> </a:t>
            </a:r>
            <a:r>
              <a:rPr lang="en-US" sz="1600" kern="0" dirty="0" smtClean="0">
                <a:solidFill>
                  <a:srgbClr val="006CA5"/>
                </a:solidFill>
              </a:rPr>
              <a:t>0</a:t>
            </a:r>
            <a:r>
              <a:rPr lang="ru-RU" sz="1600" kern="0" dirty="0" smtClean="0">
                <a:solidFill>
                  <a:srgbClr val="006CA5"/>
                </a:solidFill>
              </a:rPr>
              <a:t>99966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Ручка на окно </a:t>
            </a:r>
            <a:r>
              <a:rPr lang="en-US" dirty="0" smtClean="0"/>
              <a:t>GZR, GLR (</a:t>
            </a:r>
            <a:r>
              <a:rPr lang="ru-RU" dirty="0" smtClean="0"/>
              <a:t>верхняя</a:t>
            </a:r>
            <a:r>
              <a:rPr lang="en-US" dirty="0" smtClean="0"/>
              <a:t>)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129</a:t>
            </a:fld>
            <a:endParaRPr lang="da-DK" dirty="0"/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окнам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665" y="1447427"/>
            <a:ext cx="2977157" cy="2467774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77480" y="1447427"/>
            <a:ext cx="5602185" cy="299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111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798513" indent="-2111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057275" indent="-2397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12668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7240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21812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6384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0956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dirty="0"/>
              <a:t>VELUX OPTIMA (</a:t>
            </a:r>
            <a:r>
              <a:rPr lang="ru-RU" dirty="0"/>
              <a:t>например, </a:t>
            </a:r>
            <a:r>
              <a:rPr lang="en-US" dirty="0"/>
              <a:t>GLR MR08 3073IS)</a:t>
            </a:r>
            <a:r>
              <a:rPr lang="en-US" kern="0" dirty="0" smtClean="0"/>
              <a:t/>
            </a:r>
            <a:br>
              <a:rPr lang="en-US" kern="0" dirty="0" smtClean="0"/>
            </a:br>
            <a:endParaRPr lang="ru-RU" kern="0" dirty="0" smtClean="0"/>
          </a:p>
          <a:p>
            <a:r>
              <a:rPr lang="en-US" sz="1600" kern="0" dirty="0" smtClean="0">
                <a:solidFill>
                  <a:schemeClr val="accent2">
                    <a:lumMod val="50000"/>
                  </a:schemeClr>
                </a:solidFill>
              </a:rPr>
              <a:t>C02, C04	</a:t>
            </a:r>
            <a:r>
              <a:rPr 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en-US" sz="1600" kern="0" dirty="0" smtClean="0">
                <a:solidFill>
                  <a:schemeClr val="accent2">
                    <a:lumMod val="50000"/>
                  </a:schemeClr>
                </a:solidFill>
              </a:rPr>
              <a:t>760150CR </a:t>
            </a:r>
            <a:r>
              <a:rPr 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600" kern="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kern="0" dirty="0">
                <a:solidFill>
                  <a:schemeClr val="accent2">
                    <a:lumMod val="50000"/>
                  </a:schemeClr>
                </a:solidFill>
              </a:rPr>
              <a:t>F04, F06			</a:t>
            </a:r>
            <a:r>
              <a:rPr 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1600" kern="0" dirty="0" smtClean="0">
                <a:solidFill>
                  <a:schemeClr val="accent2">
                    <a:lumMod val="50000"/>
                  </a:schemeClr>
                </a:solidFill>
              </a:rPr>
              <a:t>760150FR  </a:t>
            </a:r>
            <a:endParaRPr lang="ru-RU" sz="1600" kern="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kern="0" dirty="0" smtClean="0">
                <a:solidFill>
                  <a:schemeClr val="accent2">
                    <a:lumMod val="50000"/>
                  </a:schemeClr>
                </a:solidFill>
              </a:rPr>
              <a:t>M04, M06, M08, M10</a:t>
            </a:r>
            <a:r>
              <a:rPr 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1600" kern="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1600" kern="0" dirty="0">
                <a:solidFill>
                  <a:schemeClr val="accent2">
                    <a:lumMod val="50000"/>
                  </a:schemeClr>
                </a:solidFill>
              </a:rPr>
              <a:t>760150MR </a:t>
            </a:r>
            <a:endParaRPr lang="ru-RU" sz="1600" kern="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kern="0" dirty="0" smtClean="0">
                <a:solidFill>
                  <a:schemeClr val="accent2">
                    <a:lumMod val="50000"/>
                  </a:schemeClr>
                </a:solidFill>
              </a:rPr>
              <a:t>P06, P08</a:t>
            </a:r>
            <a:r>
              <a:rPr 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1600" kern="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1600" kern="0" dirty="0" smtClean="0">
                <a:solidFill>
                  <a:schemeClr val="accent2">
                    <a:lumMod val="50000"/>
                  </a:schemeClr>
                </a:solidFill>
              </a:rPr>
              <a:t>760150PR </a:t>
            </a:r>
            <a:endParaRPr lang="ru-RU" sz="1600" kern="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kern="0" dirty="0" smtClean="0">
                <a:solidFill>
                  <a:schemeClr val="accent2">
                    <a:lumMod val="50000"/>
                  </a:schemeClr>
                </a:solidFill>
              </a:rPr>
              <a:t>S06, S08		</a:t>
            </a:r>
            <a:r>
              <a:rPr 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1600" kern="0" dirty="0" smtClean="0">
                <a:solidFill>
                  <a:schemeClr val="accent2">
                    <a:lumMod val="50000"/>
                  </a:schemeClr>
                </a:solidFill>
              </a:rPr>
              <a:t>760150SR </a:t>
            </a:r>
            <a:endParaRPr lang="ru-RU" sz="1600" kern="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400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5085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37" y="1196752"/>
            <a:ext cx="8439150" cy="1224136"/>
          </a:xfrm>
        </p:spPr>
        <p:txBody>
          <a:bodyPr/>
          <a:lstStyle/>
          <a:p>
            <a:r>
              <a:rPr lang="en-US" dirty="0">
                <a:hlinkClick r:id="rId3" action="ppaction://hlinksldjump"/>
              </a:rPr>
              <a:t>VELUX OPTIMA (</a:t>
            </a:r>
            <a:r>
              <a:rPr lang="ru-RU" dirty="0">
                <a:hlinkClick r:id="rId3" action="ppaction://hlinksldjump"/>
              </a:rPr>
              <a:t>например, </a:t>
            </a:r>
            <a:r>
              <a:rPr lang="en-US" dirty="0">
                <a:hlinkClick r:id="rId3" action="ppaction://hlinksldjump"/>
              </a:rPr>
              <a:t>GLR MR08 3073IS)</a:t>
            </a:r>
            <a:endParaRPr lang="ru-RU" dirty="0"/>
          </a:p>
          <a:p>
            <a:r>
              <a:rPr lang="en-US" dirty="0" smtClean="0"/>
              <a:t>VELUX PREMIUM (</a:t>
            </a:r>
            <a:r>
              <a:rPr lang="ru-RU" dirty="0" smtClean="0"/>
              <a:t>например, </a:t>
            </a:r>
            <a:r>
              <a:rPr lang="en-US" smtClean="0"/>
              <a:t>GGL MK08 </a:t>
            </a:r>
            <a:r>
              <a:rPr lang="en-US" dirty="0" smtClean="0"/>
              <a:t>3070)</a:t>
            </a:r>
            <a:r>
              <a:rPr lang="ru-RU" dirty="0" smtClean="0"/>
              <a:t> - </a:t>
            </a:r>
            <a:r>
              <a:rPr lang="ru-RU" dirty="0" smtClean="0">
                <a:hlinkClick r:id="rId4" action="ppaction://hlinksldjump"/>
              </a:rPr>
              <a:t>Алюминий</a:t>
            </a:r>
            <a:endParaRPr lang="ru-RU" dirty="0" smtClean="0"/>
          </a:p>
          <a:p>
            <a:r>
              <a:rPr lang="en-US" dirty="0"/>
              <a:t>VELUX PREMIUM (</a:t>
            </a:r>
            <a:r>
              <a:rPr lang="ru-RU" dirty="0"/>
              <a:t>например, </a:t>
            </a:r>
            <a:r>
              <a:rPr lang="en-US"/>
              <a:t>GGL </a:t>
            </a:r>
            <a:r>
              <a:rPr lang="en-US" smtClean="0"/>
              <a:t>MK08 </a:t>
            </a:r>
            <a:r>
              <a:rPr lang="en-US" dirty="0" smtClean="0"/>
              <a:t>3</a:t>
            </a:r>
            <a:r>
              <a:rPr lang="ru-RU" dirty="0" smtClean="0"/>
              <a:t>1</a:t>
            </a:r>
            <a:r>
              <a:rPr lang="en-US" dirty="0" smtClean="0"/>
              <a:t>70)</a:t>
            </a:r>
            <a:r>
              <a:rPr lang="ru-RU" dirty="0" smtClean="0"/>
              <a:t> - </a:t>
            </a:r>
            <a:r>
              <a:rPr lang="ru-RU" dirty="0" smtClean="0">
                <a:hlinkClick r:id="rId5" action="ppaction://hlinksldjump"/>
              </a:rPr>
              <a:t>Медь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Накладки для окна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Упаковка с накладкам</a:t>
            </a:r>
            <a:r>
              <a:rPr lang="ru-RU" sz="2400" dirty="0"/>
              <a:t>и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47663" y="3068960"/>
            <a:ext cx="6480720" cy="28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111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798513" indent="-2111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057275" indent="-2397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12668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7240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21812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6384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0956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57188" indent="0">
              <a:spcAft>
                <a:spcPts val="600"/>
              </a:spcAft>
              <a:buFontTx/>
              <a:buNone/>
            </a:pPr>
            <a:r>
              <a:rPr lang="ru-RU" sz="1200" b="1" kern="0" dirty="0" smtClean="0"/>
              <a:t>Покупка мансардного окна ВЕЛЮКС нового поколения</a:t>
            </a:r>
            <a:r>
              <a:rPr lang="en-US" sz="1200" b="1" kern="0" dirty="0" smtClean="0"/>
              <a:t> </a:t>
            </a:r>
            <a:r>
              <a:rPr lang="ru-RU" sz="1200" b="1" kern="0" dirty="0" smtClean="0"/>
              <a:t>всегда должна содержать 2 продукта:</a:t>
            </a:r>
            <a:br>
              <a:rPr lang="ru-RU" sz="1200" b="1" kern="0" dirty="0" smtClean="0"/>
            </a:br>
            <a:r>
              <a:rPr lang="en-GB" sz="1200" kern="0" dirty="0" smtClean="0"/>
              <a:t/>
            </a:r>
            <a:br>
              <a:rPr lang="en-GB" sz="1200" kern="0" dirty="0" smtClean="0"/>
            </a:br>
            <a:r>
              <a:rPr lang="en-GB" sz="1200" kern="0" dirty="0" smtClean="0"/>
              <a:t>	</a:t>
            </a:r>
            <a:r>
              <a:rPr lang="ru-RU" sz="1200" kern="0" dirty="0" smtClean="0">
                <a:solidFill>
                  <a:schemeClr val="accent1"/>
                </a:solidFill>
              </a:rPr>
              <a:t>Мансардное окно </a:t>
            </a:r>
            <a:r>
              <a:rPr lang="en-GB" sz="1200" kern="0" dirty="0" smtClean="0">
                <a:solidFill>
                  <a:schemeClr val="accent1"/>
                </a:solidFill>
              </a:rPr>
              <a:t>+ </a:t>
            </a:r>
            <a:r>
              <a:rPr lang="ru-RU" sz="1200" kern="0" dirty="0" smtClean="0">
                <a:solidFill>
                  <a:schemeClr val="accent1"/>
                </a:solidFill>
              </a:rPr>
              <a:t>оклад</a:t>
            </a:r>
            <a:r>
              <a:rPr lang="en-GB" sz="1200" kern="0" dirty="0" smtClean="0">
                <a:solidFill>
                  <a:schemeClr val="accent1"/>
                </a:solidFill>
              </a:rPr>
              <a:t> </a:t>
            </a:r>
            <a:endParaRPr lang="ru-RU" sz="1200" kern="0" dirty="0" smtClean="0">
              <a:solidFill>
                <a:schemeClr val="accent1"/>
              </a:solidFill>
            </a:endParaRPr>
          </a:p>
          <a:p>
            <a:pPr marL="357188" indent="0">
              <a:spcAft>
                <a:spcPts val="600"/>
              </a:spcAft>
              <a:buFontTx/>
              <a:buNone/>
            </a:pPr>
            <a:r>
              <a:rPr lang="ru-RU" sz="1200" b="1" kern="0" dirty="0" smtClean="0">
                <a:solidFill>
                  <a:schemeClr val="accent1"/>
                </a:solidFill>
              </a:rPr>
              <a:t>или</a:t>
            </a:r>
            <a:r>
              <a:rPr lang="en-GB" sz="1200" kern="0" dirty="0" smtClean="0">
                <a:solidFill>
                  <a:schemeClr val="accent1"/>
                </a:solidFill>
              </a:rPr>
              <a:t> </a:t>
            </a:r>
            <a:br>
              <a:rPr lang="en-GB" sz="1200" kern="0" dirty="0" smtClean="0">
                <a:solidFill>
                  <a:schemeClr val="accent1"/>
                </a:solidFill>
              </a:rPr>
            </a:br>
            <a:r>
              <a:rPr lang="en-GB" sz="1200" kern="0" dirty="0" smtClean="0">
                <a:solidFill>
                  <a:schemeClr val="accent1"/>
                </a:solidFill>
              </a:rPr>
              <a:t>	</a:t>
            </a:r>
            <a:r>
              <a:rPr lang="ru-RU" sz="1200" kern="0" dirty="0" smtClean="0">
                <a:solidFill>
                  <a:schemeClr val="accent1"/>
                </a:solidFill>
              </a:rPr>
              <a:t>Мансардное окно</a:t>
            </a:r>
            <a:r>
              <a:rPr lang="en-GB" sz="1200" kern="0" dirty="0" smtClean="0">
                <a:solidFill>
                  <a:schemeClr val="accent1"/>
                </a:solidFill>
              </a:rPr>
              <a:t> + </a:t>
            </a:r>
            <a:r>
              <a:rPr lang="en-GB" sz="1200" kern="0" dirty="0" smtClean="0">
                <a:solidFill>
                  <a:srgbClr val="FF0000"/>
                </a:solidFill>
              </a:rPr>
              <a:t>ZW</a:t>
            </a:r>
            <a:r>
              <a:rPr lang="ru-RU" sz="1200" kern="0" dirty="0" smtClean="0">
                <a:solidFill>
                  <a:srgbClr val="FF0000"/>
                </a:solidFill>
              </a:rPr>
              <a:t>С/</a:t>
            </a:r>
            <a:r>
              <a:rPr lang="en-US" sz="1200" kern="0" dirty="0" smtClean="0">
                <a:solidFill>
                  <a:srgbClr val="FF0000"/>
                </a:solidFill>
              </a:rPr>
              <a:t>ZWR</a:t>
            </a:r>
            <a:r>
              <a:rPr lang="en-GB" sz="1200" kern="0" dirty="0" smtClean="0">
                <a:solidFill>
                  <a:schemeClr val="accent1"/>
                </a:solidFill>
              </a:rPr>
              <a:t> </a:t>
            </a:r>
            <a:r>
              <a:rPr lang="ru-RU" sz="1200" kern="0" dirty="0" smtClean="0">
                <a:solidFill>
                  <a:schemeClr val="accent1"/>
                </a:solidFill>
              </a:rPr>
              <a:t/>
            </a:r>
            <a:br>
              <a:rPr lang="ru-RU" sz="1200" kern="0" dirty="0" smtClean="0">
                <a:solidFill>
                  <a:schemeClr val="accent1"/>
                </a:solidFill>
              </a:rPr>
            </a:br>
            <a:endParaRPr lang="en-GB" sz="1200" kern="0" dirty="0" smtClean="0">
              <a:solidFill>
                <a:schemeClr val="accent1"/>
              </a:solidFill>
            </a:endParaRPr>
          </a:p>
          <a:p>
            <a:pPr marL="357188" indent="0">
              <a:spcAft>
                <a:spcPts val="600"/>
              </a:spcAft>
              <a:buFontTx/>
              <a:buNone/>
            </a:pPr>
            <a:r>
              <a:rPr lang="ru-RU" sz="1200" kern="0" dirty="0" smtClean="0"/>
              <a:t>В окнах нового поколения</a:t>
            </a:r>
            <a:r>
              <a:rPr lang="en-US" sz="1200" kern="0" dirty="0" smtClean="0"/>
              <a:t> </a:t>
            </a:r>
            <a:r>
              <a:rPr lang="ru-RU" sz="1200" kern="0" dirty="0" smtClean="0"/>
              <a:t>боковые и нижняя накладки расположены в упаковке с окладом, а не с окном</a:t>
            </a:r>
            <a:r>
              <a:rPr lang="en-GB" sz="1200" kern="0" dirty="0" smtClean="0"/>
              <a:t>.</a:t>
            </a:r>
          </a:p>
          <a:p>
            <a:pPr marL="357188" indent="-357188">
              <a:spcAft>
                <a:spcPts val="600"/>
              </a:spcAft>
              <a:buFontTx/>
              <a:buNone/>
            </a:pPr>
            <a:r>
              <a:rPr lang="en-GB" sz="1200" kern="0" dirty="0" smtClean="0"/>
              <a:t>      </a:t>
            </a:r>
            <a:r>
              <a:rPr lang="ru-RU" sz="1200" kern="0" dirty="0" smtClean="0"/>
              <a:t>Клиентам, которые приобретают окно без оклада, необходимо отдельно покупать упаковку </a:t>
            </a:r>
            <a:r>
              <a:rPr lang="en-GB" sz="1200" kern="0" dirty="0" smtClean="0"/>
              <a:t>ZWC</a:t>
            </a:r>
            <a:r>
              <a:rPr lang="ru-RU" sz="1200" kern="0" dirty="0" smtClean="0"/>
              <a:t> или </a:t>
            </a:r>
            <a:r>
              <a:rPr lang="en-US" sz="1200" kern="0" dirty="0" smtClean="0"/>
              <a:t>ZWR</a:t>
            </a:r>
            <a:r>
              <a:rPr lang="en-GB" sz="1200" kern="0" dirty="0" smtClean="0"/>
              <a:t>, </a:t>
            </a:r>
            <a:r>
              <a:rPr lang="ru-RU" sz="1200" kern="0" dirty="0" smtClean="0"/>
              <a:t>которые содержат </a:t>
            </a:r>
            <a:r>
              <a:rPr lang="ru-RU" sz="1200" kern="0" dirty="0"/>
              <a:t>боковые и </a:t>
            </a:r>
            <a:r>
              <a:rPr lang="ru-RU" sz="1200" kern="0" dirty="0" smtClean="0"/>
              <a:t>нижнюю накладки</a:t>
            </a:r>
            <a:r>
              <a:rPr lang="en-GB" sz="1200" kern="0" dirty="0" smtClean="0"/>
              <a:t>. </a:t>
            </a:r>
          </a:p>
          <a:p>
            <a:pPr marL="357188" indent="-357188">
              <a:spcAft>
                <a:spcPts val="600"/>
              </a:spcAft>
              <a:buFontTx/>
              <a:buNone/>
            </a:pPr>
            <a:r>
              <a:rPr lang="en-GB" sz="1200" kern="0" dirty="0" smtClean="0"/>
              <a:t>	</a:t>
            </a:r>
          </a:p>
        </p:txBody>
      </p:sp>
      <p:sp>
        <p:nvSpPr>
          <p:cNvPr id="27" name="Flowchart: Alternate Process 26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7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266" y="2204450"/>
            <a:ext cx="1554077" cy="32943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9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6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Ручка на окно </a:t>
            </a:r>
            <a:r>
              <a:rPr lang="en-US" dirty="0" smtClean="0"/>
              <a:t>GZL (</a:t>
            </a:r>
            <a:r>
              <a:rPr lang="ru-RU" dirty="0" smtClean="0"/>
              <a:t>без замков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224865" cy="51054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2003-2015 </a:t>
            </a:r>
            <a:r>
              <a:rPr lang="ru-RU" dirty="0" err="1" smtClean="0">
                <a:hlinkClick r:id="rId2" action="ppaction://hlinksldjump"/>
              </a:rPr>
              <a:t>гг</a:t>
            </a:r>
            <a:r>
              <a:rPr lang="ru-RU" dirty="0" smtClean="0">
                <a:hlinkClick r:id="rId2" action="ppaction://hlinksldjump"/>
              </a:rPr>
              <a:t> (например,  </a:t>
            </a:r>
            <a:r>
              <a:rPr lang="en-US" dirty="0" smtClean="0">
                <a:hlinkClick r:id="rId2" action="ppaction://hlinksldjump"/>
              </a:rPr>
              <a:t>GZL M08 1059D)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1992-2003 </a:t>
            </a:r>
            <a:r>
              <a:rPr lang="ru-RU" dirty="0" err="1" smtClean="0">
                <a:hlinkClick r:id="rId3" action="ppaction://hlinksldjump"/>
              </a:rPr>
              <a:t>гг</a:t>
            </a:r>
            <a:r>
              <a:rPr lang="ru-RU" dirty="0" smtClean="0">
                <a:hlinkClick r:id="rId3" action="ppaction://hlinksldjump"/>
              </a:rPr>
              <a:t> (например, </a:t>
            </a:r>
            <a:r>
              <a:rPr lang="en-US" dirty="0" smtClean="0">
                <a:hlinkClick r:id="rId3" action="ppaction://hlinksldjump"/>
              </a:rPr>
              <a:t>GZL 308 1054)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130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grpSp>
        <p:nvGrpSpPr>
          <p:cNvPr id="13" name="Group 11"/>
          <p:cNvGrpSpPr/>
          <p:nvPr/>
        </p:nvGrpSpPr>
        <p:grpSpPr>
          <a:xfrm>
            <a:off x="2714612" y="2928934"/>
            <a:ext cx="3054659" cy="1500198"/>
            <a:chOff x="6089341" y="2928934"/>
            <a:chExt cx="3054659" cy="150019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341" y="2928934"/>
              <a:ext cx="2460325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7358050" y="2928934"/>
              <a:ext cx="17859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Ручка</a:t>
              </a:r>
              <a:endParaRPr lang="ru-RU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29058" y="442913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Пружинный замок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14348" y="507207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Ручка идет отдельно от пружинных замков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Ручка на окно </a:t>
            </a:r>
            <a:r>
              <a:rPr lang="en-US" dirty="0" smtClean="0"/>
              <a:t>GZL (</a:t>
            </a:r>
            <a:r>
              <a:rPr lang="ru-RU" dirty="0" smtClean="0"/>
              <a:t>без замков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7929618" cy="299561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2003-2015 </a:t>
            </a:r>
            <a:r>
              <a:rPr lang="ru-RU" dirty="0" err="1" smtClean="0"/>
              <a:t>гг</a:t>
            </a:r>
            <a:r>
              <a:rPr lang="ru-RU" dirty="0" smtClean="0"/>
              <a:t> (например,  </a:t>
            </a:r>
            <a:r>
              <a:rPr lang="en-US" dirty="0" smtClean="0"/>
              <a:t>GZL M08 1059D)</a:t>
            </a:r>
            <a:br>
              <a:rPr lang="en-US" dirty="0" smtClean="0"/>
            </a:br>
            <a:endParaRPr lang="ru-RU" dirty="0" smtClean="0"/>
          </a:p>
          <a:p>
            <a:pPr lvl="0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C02, C04	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760665C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000" dirty="0" smtClean="0"/>
              <a:t>(</a:t>
            </a:r>
            <a:r>
              <a:rPr lang="ru-RU" sz="1000" dirty="0" smtClean="0"/>
              <a:t>ручка без замков</a:t>
            </a:r>
            <a:r>
              <a:rPr lang="en-US" sz="1000" dirty="0" smtClean="0"/>
              <a:t>)</a:t>
            </a:r>
            <a:r>
              <a:rPr lang="en-US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или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760991С </a:t>
            </a:r>
            <a:r>
              <a:rPr lang="en-US" sz="1000" dirty="0" smtClean="0"/>
              <a:t>(</a:t>
            </a:r>
            <a:r>
              <a:rPr lang="ru-RU" sz="1000" dirty="0" smtClean="0"/>
              <a:t>ручка с замками</a:t>
            </a:r>
            <a:r>
              <a:rPr lang="en-US" sz="1000" dirty="0" smtClean="0"/>
              <a:t>)</a:t>
            </a:r>
            <a:r>
              <a:rPr lang="en-US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F04, F06			768230F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000" dirty="0"/>
              <a:t>(</a:t>
            </a:r>
            <a:r>
              <a:rPr lang="ru-RU" sz="1000" dirty="0"/>
              <a:t>ручка с замками</a:t>
            </a:r>
            <a:r>
              <a:rPr lang="en-US" sz="1000" dirty="0"/>
              <a:t>)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M04, M06, M08, M10	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760991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000" dirty="0" smtClean="0"/>
              <a:t>(</a:t>
            </a:r>
            <a:r>
              <a:rPr lang="ru-RU" sz="1000" dirty="0" smtClean="0"/>
              <a:t>ручка с замками</a:t>
            </a:r>
            <a:r>
              <a:rPr lang="en-US" sz="1000" dirty="0" smtClean="0"/>
              <a:t>)</a:t>
            </a:r>
            <a:r>
              <a:rPr lang="en-US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или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768230M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000" dirty="0"/>
              <a:t>(</a:t>
            </a:r>
            <a:r>
              <a:rPr lang="ru-RU" sz="1000" dirty="0"/>
              <a:t>ручка с замками</a:t>
            </a:r>
            <a:r>
              <a:rPr lang="en-US" sz="1000" dirty="0"/>
              <a:t>) </a:t>
            </a:r>
            <a:endParaRPr lang="en-US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P06, P08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760991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000" dirty="0" smtClean="0"/>
              <a:t>(</a:t>
            </a:r>
            <a:r>
              <a:rPr lang="ru-RU" sz="1000" dirty="0" smtClean="0"/>
              <a:t>ручка с замками</a:t>
            </a:r>
            <a:r>
              <a:rPr lang="en-US" sz="1000" dirty="0" smtClean="0"/>
              <a:t>)</a:t>
            </a:r>
            <a:r>
              <a:rPr lang="en-US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или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768230P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000" dirty="0"/>
              <a:t>(</a:t>
            </a:r>
            <a:r>
              <a:rPr lang="ru-RU" sz="1000" dirty="0"/>
              <a:t>ручка с замками</a:t>
            </a:r>
            <a:r>
              <a:rPr lang="en-US" sz="1000" dirty="0"/>
              <a:t>) </a:t>
            </a:r>
            <a:endParaRPr lang="en-US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S06, S08		768230S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000" dirty="0" smtClean="0"/>
              <a:t>(</a:t>
            </a:r>
            <a:r>
              <a:rPr lang="ru-RU" sz="1000" dirty="0" smtClean="0"/>
              <a:t>ручка с замками</a:t>
            </a:r>
            <a:r>
              <a:rPr lang="en-US" sz="1000" dirty="0" smtClean="0"/>
              <a:t>) </a:t>
            </a:r>
            <a:endParaRPr lang="ru-RU" sz="10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131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2786050" y="3571876"/>
            <a:ext cx="3054659" cy="1500198"/>
            <a:chOff x="6089341" y="2928934"/>
            <a:chExt cx="3054659" cy="150019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341" y="2928934"/>
              <a:ext cx="2460325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7358050" y="2928934"/>
              <a:ext cx="17859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Ручка</a:t>
              </a:r>
              <a:endParaRPr lang="ru-RU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71802" y="507207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Пружинный замок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Ручка на окно </a:t>
            </a:r>
            <a:r>
              <a:rPr lang="en-US" dirty="0" smtClean="0"/>
              <a:t>GZL (</a:t>
            </a:r>
            <a:r>
              <a:rPr lang="ru-RU" dirty="0" smtClean="0"/>
              <a:t>без замков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7929618" cy="299561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1992-2003 </a:t>
            </a:r>
            <a:r>
              <a:rPr lang="ru-RU" dirty="0" err="1" smtClean="0"/>
              <a:t>гг</a:t>
            </a:r>
            <a:r>
              <a:rPr lang="ru-RU" dirty="0" smtClean="0"/>
              <a:t> (например, </a:t>
            </a:r>
            <a:r>
              <a:rPr lang="en-US" dirty="0" smtClean="0"/>
              <a:t>GZL 308 1054)</a:t>
            </a:r>
            <a:br>
              <a:rPr lang="en-US" dirty="0" smtClean="0"/>
            </a:br>
            <a:endParaRPr lang="ru-RU" dirty="0" smtClean="0"/>
          </a:p>
          <a:p>
            <a:pPr lvl="0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102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		6011181</a:t>
            </a:r>
          </a:p>
          <a:p>
            <a:pPr lvl="0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206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6011182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04,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06,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08,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10	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6011183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408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	6011184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06,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08			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6011186</a:t>
            </a:r>
            <a:endParaRPr lang="ru-RU" sz="16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132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2786050" y="3571876"/>
            <a:ext cx="3054659" cy="1500198"/>
            <a:chOff x="6089341" y="2928934"/>
            <a:chExt cx="3054659" cy="150019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341" y="2928934"/>
              <a:ext cx="2460325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7358050" y="2928934"/>
              <a:ext cx="17859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Ручка</a:t>
              </a:r>
              <a:endParaRPr lang="ru-RU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71802" y="507207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Пружинный замок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GGL</a:t>
            </a:r>
            <a:r>
              <a:rPr lang="ru-RU" dirty="0" smtClean="0"/>
              <a:t>, </a:t>
            </a:r>
            <a:r>
              <a:rPr lang="en-US" dirty="0" smtClean="0"/>
              <a:t>GGU, GPL, GPU</a:t>
            </a:r>
            <a:endParaRPr lang="en-US" sz="16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419417"/>
            <a:ext cx="8439150" cy="3721968"/>
          </a:xfrm>
        </p:spPr>
        <p:txBody>
          <a:bodyPr/>
          <a:lstStyle/>
          <a:p>
            <a:r>
              <a:rPr lang="en-US" dirty="0"/>
              <a:t>VELUX PREMIUM (</a:t>
            </a:r>
            <a:r>
              <a:rPr lang="ru-RU" dirty="0"/>
              <a:t>например, </a:t>
            </a:r>
            <a:r>
              <a:rPr lang="en-US" dirty="0"/>
              <a:t>GGL MK08 </a:t>
            </a:r>
            <a:r>
              <a:rPr lang="en-US" dirty="0" smtClean="0"/>
              <a:t>3070)</a:t>
            </a:r>
          </a:p>
          <a:p>
            <a:pPr lvl="4"/>
            <a:r>
              <a:rPr lang="ru-RU" sz="1800" dirty="0">
                <a:solidFill>
                  <a:srgbClr val="0070C0"/>
                </a:solidFill>
              </a:rPr>
              <a:t>Код – </a:t>
            </a:r>
            <a:r>
              <a:rPr lang="ru-RU" sz="1800" dirty="0" smtClean="0">
                <a:solidFill>
                  <a:srgbClr val="0070C0"/>
                </a:solidFill>
              </a:rPr>
              <a:t>025</a:t>
            </a:r>
            <a:r>
              <a:rPr lang="en-US" sz="1800" dirty="0" smtClean="0">
                <a:solidFill>
                  <a:srgbClr val="0070C0"/>
                </a:solidFill>
              </a:rPr>
              <a:t>231 </a:t>
            </a:r>
            <a:r>
              <a:rPr lang="en-US" dirty="0" smtClean="0"/>
              <a:t>(</a:t>
            </a:r>
            <a:r>
              <a:rPr lang="ru-RU" dirty="0" smtClean="0"/>
              <a:t>часть 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)</a:t>
            </a:r>
            <a:endParaRPr lang="en-US" dirty="0"/>
          </a:p>
          <a:p>
            <a:pPr lvl="4"/>
            <a:r>
              <a:rPr lang="ru-RU" sz="1800" dirty="0">
                <a:solidFill>
                  <a:srgbClr val="0070C0"/>
                </a:solidFill>
              </a:rPr>
              <a:t>Код – </a:t>
            </a:r>
            <a:r>
              <a:rPr lang="ru-RU" sz="1800" dirty="0" smtClean="0">
                <a:solidFill>
                  <a:srgbClr val="0070C0"/>
                </a:solidFill>
              </a:rPr>
              <a:t>025213 </a:t>
            </a:r>
            <a:r>
              <a:rPr lang="en-US" dirty="0"/>
              <a:t>(</a:t>
            </a:r>
            <a:r>
              <a:rPr lang="ru-RU" dirty="0"/>
              <a:t>часть </a:t>
            </a:r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)</a:t>
            </a:r>
            <a:endParaRPr lang="en-US" dirty="0"/>
          </a:p>
          <a:p>
            <a:pPr lvl="4"/>
            <a:endParaRPr lang="ru-RU" sz="1800" dirty="0" smtClean="0">
              <a:solidFill>
                <a:srgbClr val="0070C0"/>
              </a:solidFill>
            </a:endParaRPr>
          </a:p>
          <a:p>
            <a:pPr lvl="4"/>
            <a:endParaRPr lang="ru-RU" sz="1800" dirty="0">
              <a:solidFill>
                <a:srgbClr val="0070C0"/>
              </a:solidFill>
            </a:endParaRPr>
          </a:p>
          <a:p>
            <a:pPr marL="1073150" lvl="4" indent="0">
              <a:buNone/>
            </a:pPr>
            <a:endParaRPr lang="en-US" dirty="0" smtClean="0"/>
          </a:p>
          <a:p>
            <a:r>
              <a:rPr lang="ru-RU" dirty="0" smtClean="0"/>
              <a:t>2003-2015 </a:t>
            </a:r>
            <a:r>
              <a:rPr lang="ru-RU" dirty="0" err="1"/>
              <a:t>гг</a:t>
            </a:r>
            <a:r>
              <a:rPr lang="ru-RU" dirty="0"/>
              <a:t> (например,  </a:t>
            </a:r>
            <a:r>
              <a:rPr lang="en-US" dirty="0"/>
              <a:t>GZL M08 1059D</a:t>
            </a:r>
            <a:r>
              <a:rPr lang="en-US" dirty="0" smtClean="0"/>
              <a:t>)</a:t>
            </a:r>
          </a:p>
          <a:p>
            <a:pPr lvl="4"/>
            <a:r>
              <a:rPr lang="ru-RU" sz="1800" dirty="0">
                <a:solidFill>
                  <a:srgbClr val="0070C0"/>
                </a:solidFill>
              </a:rPr>
              <a:t>Код – 025154</a:t>
            </a:r>
            <a:endParaRPr lang="en-US" sz="1800" dirty="0" smtClean="0"/>
          </a:p>
          <a:p>
            <a:endParaRPr lang="en-US" dirty="0"/>
          </a:p>
          <a:p>
            <a:r>
              <a:rPr lang="ru-RU" dirty="0" smtClean="0"/>
              <a:t>1992-2003 </a:t>
            </a:r>
            <a:r>
              <a:rPr lang="ru-RU" dirty="0" err="1"/>
              <a:t>гг</a:t>
            </a:r>
            <a:r>
              <a:rPr lang="ru-RU" dirty="0"/>
              <a:t> (например, </a:t>
            </a:r>
            <a:r>
              <a:rPr lang="en-US" dirty="0"/>
              <a:t>GZL 308 </a:t>
            </a:r>
            <a:r>
              <a:rPr lang="en-US" dirty="0" smtClean="0"/>
              <a:t>1054)</a:t>
            </a:r>
          </a:p>
          <a:p>
            <a:pPr lvl="4"/>
            <a:r>
              <a:rPr lang="ru-RU" sz="1800" dirty="0" smtClean="0">
                <a:solidFill>
                  <a:srgbClr val="0070C0"/>
                </a:solidFill>
              </a:rPr>
              <a:t>Код – 025140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133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1594" y="3555721"/>
            <a:ext cx="18573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окнам</a:t>
            </a:r>
            <a:endParaRPr lang="ru-RU" dirty="0"/>
          </a:p>
        </p:txBody>
      </p:sp>
      <p:grpSp>
        <p:nvGrpSpPr>
          <p:cNvPr id="4" name="Group 3"/>
          <p:cNvGrpSpPr/>
          <p:nvPr/>
        </p:nvGrpSpPr>
        <p:grpSpPr>
          <a:xfrm>
            <a:off x="6451594" y="1195390"/>
            <a:ext cx="2134303" cy="1739603"/>
            <a:chOff x="6370896" y="1093787"/>
            <a:chExt cx="2134303" cy="17396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0896" y="1093787"/>
              <a:ext cx="2134303" cy="173960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516216" y="1443836"/>
              <a:ext cx="352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1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75730" y="1219200"/>
              <a:ext cx="352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Пружины (</a:t>
            </a:r>
            <a:r>
              <a:rPr lang="en-US" dirty="0" smtClean="0"/>
              <a:t>GPL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2003-2015 </a:t>
            </a:r>
            <a:r>
              <a:rPr lang="ru-RU" dirty="0" err="1">
                <a:solidFill>
                  <a:srgbClr val="FF0000"/>
                </a:solidFill>
              </a:rPr>
              <a:t>гг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923916"/>
          </a:xfrm>
        </p:spPr>
        <p:txBody>
          <a:bodyPr/>
          <a:lstStyle/>
          <a:p>
            <a:r>
              <a:rPr lang="en-US" dirty="0" smtClean="0">
                <a:hlinkClick r:id="rId2" action="ppaction://hlinksldjump"/>
              </a:rPr>
              <a:t>GPL --- 3059</a:t>
            </a:r>
            <a:r>
              <a:rPr lang="en-US" dirty="0" smtClean="0"/>
              <a:t> </a:t>
            </a:r>
            <a:r>
              <a:rPr lang="ru-RU" dirty="0" smtClean="0"/>
              <a:t>алюминий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GPL --- 3073G</a:t>
            </a:r>
            <a:r>
              <a:rPr lang="ru-RU" dirty="0" smtClean="0"/>
              <a:t> алюминий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134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571472" y="4572008"/>
            <a:ext cx="74295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1274763" algn="l"/>
              </a:tabLst>
              <a:defRPr/>
            </a:pPr>
            <a:r>
              <a:rPr lang="ru-RU" kern="0" dirty="0" smtClean="0">
                <a:solidFill>
                  <a:srgbClr val="FF0000"/>
                </a:solidFill>
                <a:latin typeface="+mn-lt"/>
              </a:rPr>
              <a:t>Информацию по кодам для окон с другим стеклопакетом или с накладками из </a:t>
            </a:r>
            <a:r>
              <a:rPr lang="ru-RU" b="1" u="sng" kern="0" dirty="0" smtClean="0">
                <a:solidFill>
                  <a:srgbClr val="FF0000"/>
                </a:solidFill>
                <a:latin typeface="+mn-lt"/>
              </a:rPr>
              <a:t>меди</a:t>
            </a:r>
            <a:r>
              <a:rPr lang="ru-RU" kern="0" dirty="0" smtClean="0">
                <a:solidFill>
                  <a:srgbClr val="FF0000"/>
                </a:solidFill>
                <a:latin typeface="+mn-lt"/>
              </a:rPr>
              <a:t> уточняйте в отделе по работе с клиентами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Пружины </a:t>
            </a:r>
            <a:r>
              <a:rPr lang="en-US" dirty="0" smtClean="0"/>
              <a:t>GPL --- 3059 </a:t>
            </a:r>
            <a:r>
              <a:rPr lang="ru-RU" dirty="0">
                <a:solidFill>
                  <a:srgbClr val="FF0000"/>
                </a:solidFill>
              </a:rPr>
              <a:t>2003-2015 </a:t>
            </a:r>
            <a:r>
              <a:rPr lang="ru-RU" dirty="0" err="1">
                <a:solidFill>
                  <a:srgbClr val="FF0000"/>
                </a:solidFill>
              </a:rPr>
              <a:t>гг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с алюминиевыми накладками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135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0034" y="1397000"/>
          <a:ext cx="8001054" cy="4079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3140"/>
                <a:gridCol w="1214446"/>
                <a:gridCol w="1214446"/>
                <a:gridCol w="1143008"/>
                <a:gridCol w="1143008"/>
                <a:gridCol w="1143006"/>
              </a:tblGrid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Уклон кровли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Код окна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15-55</a:t>
                      </a:r>
                      <a:r>
                        <a:rPr lang="en-US" sz="1800" u="sng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u="sng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lang="en-US" sz="1800" u="sng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u="sng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r>
                        <a:rPr lang="en-US" sz="1800" u="sng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u="sng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GPL</a:t>
                      </a:r>
                      <a:r>
                        <a:rPr lang="en-US" baseline="0" dirty="0" smtClean="0"/>
                        <a:t> M06 3059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033401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043588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043779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043775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043771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GPL</a:t>
                      </a:r>
                      <a:r>
                        <a:rPr lang="en-US" baseline="0" dirty="0" smtClean="0"/>
                        <a:t> M08 3059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033418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043605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043797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043793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043788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GPL</a:t>
                      </a:r>
                      <a:r>
                        <a:rPr lang="en-US" baseline="0" dirty="0" smtClean="0"/>
                        <a:t> M10 3059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033431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043617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043809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043805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043800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GPL</a:t>
                      </a:r>
                      <a:r>
                        <a:rPr lang="en-US" baseline="0" dirty="0" smtClean="0"/>
                        <a:t> P06 3059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033411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043598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043790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043786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043781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GPL</a:t>
                      </a:r>
                      <a:r>
                        <a:rPr lang="en-US" baseline="0" dirty="0" smtClean="0"/>
                        <a:t> P08 3059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033426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043613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043805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043801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043796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GPL</a:t>
                      </a:r>
                      <a:r>
                        <a:rPr lang="en-US" baseline="0" dirty="0" smtClean="0"/>
                        <a:t> P10 3059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033439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043626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043817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043813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043809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GPL</a:t>
                      </a:r>
                      <a:r>
                        <a:rPr lang="en-US" baseline="0" dirty="0" smtClean="0"/>
                        <a:t> S06 3059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033417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043604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043796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043792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043787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GPL</a:t>
                      </a:r>
                      <a:r>
                        <a:rPr lang="en-US" baseline="0" dirty="0" smtClean="0"/>
                        <a:t> S08 3059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033434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043621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043813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043809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043804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GPL</a:t>
                      </a:r>
                      <a:r>
                        <a:rPr lang="en-US" baseline="0" dirty="0" smtClean="0"/>
                        <a:t> S10 3059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033448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043634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043826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043822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043817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034" y="5711627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одно окно необходимо заказывать пружины в количестве 2 шт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Пружины </a:t>
            </a:r>
            <a:r>
              <a:rPr lang="en-US" dirty="0" smtClean="0"/>
              <a:t>GPL --- 3073G </a:t>
            </a:r>
            <a:r>
              <a:rPr lang="ru-RU" dirty="0">
                <a:solidFill>
                  <a:srgbClr val="FF0000"/>
                </a:solidFill>
              </a:rPr>
              <a:t>2003-2015 </a:t>
            </a:r>
            <a:r>
              <a:rPr lang="ru-RU" dirty="0" err="1">
                <a:solidFill>
                  <a:srgbClr val="FF0000"/>
                </a:solidFill>
              </a:rPr>
              <a:t>гг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 с алюминиевыми накладками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136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0034" y="1397000"/>
          <a:ext cx="8001054" cy="4079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3140"/>
                <a:gridCol w="1214446"/>
                <a:gridCol w="1214446"/>
                <a:gridCol w="1143008"/>
                <a:gridCol w="1143008"/>
                <a:gridCol w="1143006"/>
              </a:tblGrid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Уклон кровли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Код окна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15-55</a:t>
                      </a:r>
                      <a:r>
                        <a:rPr lang="en-US" sz="1800" u="sng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u="sng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lang="en-US" sz="1800" u="sng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u="sng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r>
                        <a:rPr lang="en-US" sz="1800" u="sng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u="sng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GPL</a:t>
                      </a:r>
                      <a:r>
                        <a:rPr lang="en-US" baseline="0" dirty="0" smtClean="0"/>
                        <a:t> M06 3073G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033406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043593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043785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043781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043776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GPL</a:t>
                      </a:r>
                      <a:r>
                        <a:rPr lang="en-US" baseline="0" dirty="0" smtClean="0"/>
                        <a:t> M08 3073G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033425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043612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043804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043799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043795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GPL</a:t>
                      </a:r>
                      <a:r>
                        <a:rPr lang="en-US" baseline="0" dirty="0" smtClean="0"/>
                        <a:t> M10 3073G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033438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043624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043816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043812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043808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GPL</a:t>
                      </a:r>
                      <a:r>
                        <a:rPr lang="en-US" baseline="0" dirty="0" smtClean="0"/>
                        <a:t> P06 3073G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033417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043603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043795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043791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043786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GPL</a:t>
                      </a:r>
                      <a:r>
                        <a:rPr lang="en-US" baseline="0" dirty="0" smtClean="0"/>
                        <a:t> P08 3073G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033434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043621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043812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043808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043804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GPL</a:t>
                      </a:r>
                      <a:r>
                        <a:rPr lang="en-US" baseline="0" dirty="0" smtClean="0"/>
                        <a:t> P10 3073G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033448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043634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043826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043822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043817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GPL</a:t>
                      </a:r>
                      <a:r>
                        <a:rPr lang="en-US" baseline="0" dirty="0" smtClean="0"/>
                        <a:t> S06 3073G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033425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043612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043804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043800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043795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GPL</a:t>
                      </a:r>
                      <a:r>
                        <a:rPr lang="en-US" baseline="0" dirty="0" smtClean="0"/>
                        <a:t> S08 3073G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033442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043628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043820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043816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043811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GPL</a:t>
                      </a:r>
                      <a:r>
                        <a:rPr lang="en-US" baseline="0" dirty="0" smtClean="0"/>
                        <a:t> S10 3073G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033455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043642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043834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043829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043825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5711627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одно окно необходимо заказывать пружины в количестве 2 шт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окна металлические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2400" dirty="0" smtClean="0"/>
              <a:t>Пружина </a:t>
            </a:r>
            <a:r>
              <a:rPr lang="en-US" sz="2400" dirty="0" smtClean="0"/>
              <a:t>(GTL)</a:t>
            </a:r>
            <a:endParaRPr lang="ru-RU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4154016"/>
          </a:xfrm>
        </p:spPr>
        <p:txBody>
          <a:bodyPr/>
          <a:lstStyle/>
          <a:p>
            <a:pPr lvl="0">
              <a:defRPr/>
            </a:pPr>
            <a:r>
              <a:rPr lang="ru-RU" sz="1600" dirty="0" smtClean="0"/>
              <a:t>Подходит для окон</a:t>
            </a:r>
            <a:r>
              <a:rPr lang="en-US" sz="1600" dirty="0" smtClean="0"/>
              <a:t> GTL, GTU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2003-2015 </a:t>
            </a:r>
            <a:r>
              <a:rPr lang="ru-RU" sz="1600" dirty="0" err="1" smtClean="0">
                <a:solidFill>
                  <a:srgbClr val="FF0000"/>
                </a:solidFill>
              </a:rPr>
              <a:t>гг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0">
              <a:defRPr/>
            </a:pPr>
            <a:endParaRPr lang="ru-RU" sz="1600" dirty="0" smtClean="0"/>
          </a:p>
          <a:p>
            <a:pPr lvl="0">
              <a:defRPr/>
            </a:pPr>
            <a:endParaRPr lang="ru-RU" sz="1600" dirty="0" smtClean="0"/>
          </a:p>
          <a:p>
            <a:pPr lvl="0">
              <a:buNone/>
              <a:defRPr/>
            </a:pPr>
            <a:endParaRPr lang="ru-RU" dirty="0" smtClean="0">
              <a:solidFill>
                <a:srgbClr val="006CA5"/>
              </a:solidFill>
            </a:endParaRPr>
          </a:p>
          <a:p>
            <a:pPr lvl="0">
              <a:buNone/>
              <a:defRPr/>
            </a:pPr>
            <a:r>
              <a:rPr lang="ru-RU" dirty="0" smtClean="0">
                <a:solidFill>
                  <a:srgbClr val="006CA5"/>
                </a:solidFill>
              </a:rPr>
              <a:t>		Код – 	0294</a:t>
            </a:r>
            <a:r>
              <a:rPr lang="en-US" dirty="0" smtClean="0">
                <a:solidFill>
                  <a:srgbClr val="006CA5"/>
                </a:solidFill>
              </a:rPr>
              <a:t>8</a:t>
            </a:r>
            <a:r>
              <a:rPr lang="ru-RU" dirty="0" smtClean="0">
                <a:solidFill>
                  <a:srgbClr val="006CA5"/>
                </a:solidFill>
              </a:rPr>
              <a:t>7</a:t>
            </a:r>
          </a:p>
          <a:p>
            <a:pPr lvl="0">
              <a:buNone/>
              <a:defRPr/>
            </a:pPr>
            <a:r>
              <a:rPr lang="ru-RU" dirty="0" smtClean="0">
                <a:solidFill>
                  <a:srgbClr val="006CA5"/>
                </a:solidFill>
              </a:rPr>
              <a:t>				</a:t>
            </a:r>
          </a:p>
          <a:p>
            <a:pPr lvl="0">
              <a:buNone/>
              <a:defRPr/>
            </a:pPr>
            <a:endParaRPr lang="ru-RU" dirty="0" smtClean="0">
              <a:solidFill>
                <a:srgbClr val="006CA5"/>
              </a:solidFill>
            </a:endParaRPr>
          </a:p>
          <a:p>
            <a:pPr lvl="0">
              <a:buNone/>
              <a:defRPr/>
            </a:pPr>
            <a:r>
              <a:rPr lang="ru-RU" dirty="0" smtClean="0">
                <a:solidFill>
                  <a:srgbClr val="006CA5"/>
                </a:solidFill>
              </a:rPr>
              <a:t>				029488</a:t>
            </a:r>
            <a:endParaRPr lang="en-US" dirty="0" smtClean="0">
              <a:solidFill>
                <a:srgbClr val="006CA5"/>
              </a:solidFill>
            </a:endParaRPr>
          </a:p>
          <a:p>
            <a:pPr lvl="0">
              <a:buNone/>
              <a:defRPr/>
            </a:pPr>
            <a:endParaRPr lang="en-US" dirty="0" smtClean="0">
              <a:solidFill>
                <a:srgbClr val="006CA5"/>
              </a:solidFill>
            </a:endParaRPr>
          </a:p>
          <a:p>
            <a:endParaRPr lang="en-US" sz="1100" b="1" dirty="0" smtClean="0"/>
          </a:p>
          <a:p>
            <a:endParaRPr lang="en-US" sz="1100" b="1" dirty="0" smtClean="0"/>
          </a:p>
          <a:p>
            <a:endParaRPr lang="en-US" sz="1100" b="1" dirty="0" smtClean="0"/>
          </a:p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137</a:t>
            </a:fld>
            <a:endParaRPr lang="da-DK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829888"/>
            <a:ext cx="1357322" cy="302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 bwMode="auto">
          <a:xfrm>
            <a:off x="4214810" y="2714620"/>
            <a:ext cx="1000132" cy="1588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143372" y="3786190"/>
            <a:ext cx="1571636" cy="1588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окна металлические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2400" dirty="0" smtClean="0"/>
              <a:t>Заглушка пружины </a:t>
            </a:r>
            <a:r>
              <a:rPr lang="en-US" sz="2400" dirty="0" smtClean="0"/>
              <a:t>(GPL, GPU, GDL)</a:t>
            </a:r>
            <a:endParaRPr lang="ru-RU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4403761"/>
          </a:xfrm>
        </p:spPr>
        <p:txBody>
          <a:bodyPr/>
          <a:lstStyle/>
          <a:p>
            <a:pPr lvl="0">
              <a:defRPr/>
            </a:pPr>
            <a:r>
              <a:rPr lang="ru-RU" sz="1600" dirty="0" smtClean="0"/>
              <a:t>Для окон</a:t>
            </a:r>
            <a:r>
              <a:rPr lang="en-US" sz="1600" dirty="0" smtClean="0"/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2003-2015 </a:t>
            </a:r>
            <a:r>
              <a:rPr lang="ru-RU" sz="1600" dirty="0" err="1" smtClean="0">
                <a:solidFill>
                  <a:srgbClr val="FF0000"/>
                </a:solidFill>
              </a:rPr>
              <a:t>гг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0">
              <a:defRPr/>
            </a:pPr>
            <a:endParaRPr lang="en-US" sz="1600" dirty="0" smtClean="0"/>
          </a:p>
          <a:p>
            <a:pPr lvl="0">
              <a:buNone/>
              <a:defRPr/>
            </a:pPr>
            <a:r>
              <a:rPr lang="en-US" sz="1400" dirty="0" smtClean="0"/>
              <a:t>	GPL</a:t>
            </a:r>
            <a:r>
              <a:rPr lang="ru-RU" sz="1400" dirty="0" smtClean="0"/>
              <a:t> </a:t>
            </a:r>
            <a:r>
              <a:rPr lang="en-US" sz="1400" dirty="0" smtClean="0"/>
              <a:t>M08, P08, S08, U08  - 	</a:t>
            </a:r>
            <a:r>
              <a:rPr lang="en-US" sz="2000" dirty="0" smtClean="0">
                <a:solidFill>
                  <a:srgbClr val="006CA5"/>
                </a:solidFill>
              </a:rPr>
              <a:t>031013</a:t>
            </a:r>
          </a:p>
          <a:p>
            <a:pPr lvl="0">
              <a:buNone/>
              <a:defRPr/>
            </a:pPr>
            <a:r>
              <a:rPr lang="en-US" sz="1400" dirty="0" smtClean="0"/>
              <a:t>	GPU C06, F06, M06, P06, S06 – 	</a:t>
            </a:r>
            <a:r>
              <a:rPr lang="en-US" sz="2000" dirty="0" smtClean="0">
                <a:solidFill>
                  <a:srgbClr val="006CA5"/>
                </a:solidFill>
              </a:rPr>
              <a:t>031017</a:t>
            </a:r>
          </a:p>
          <a:p>
            <a:pPr lvl="0">
              <a:buNone/>
              <a:defRPr/>
            </a:pPr>
            <a:r>
              <a:rPr lang="en-US" sz="1400" dirty="0" smtClean="0"/>
              <a:t>	GPU F08, M08, P08, S08, U08 - 	</a:t>
            </a:r>
            <a:r>
              <a:rPr lang="en-US" sz="2000" dirty="0" smtClean="0">
                <a:solidFill>
                  <a:srgbClr val="006CA5"/>
                </a:solidFill>
              </a:rPr>
              <a:t>031019</a:t>
            </a:r>
          </a:p>
          <a:p>
            <a:pPr lvl="0">
              <a:buNone/>
              <a:defRPr/>
            </a:pPr>
            <a:r>
              <a:rPr lang="en-US" sz="2000" dirty="0" smtClean="0">
                <a:solidFill>
                  <a:srgbClr val="006CA5"/>
                </a:solidFill>
              </a:rPr>
              <a:t>	</a:t>
            </a:r>
          </a:p>
          <a:p>
            <a:pPr lvl="0">
              <a:buNone/>
              <a:defRPr/>
            </a:pPr>
            <a:endParaRPr lang="en-US" sz="2000" dirty="0" smtClean="0">
              <a:solidFill>
                <a:srgbClr val="006CA5"/>
              </a:solidFill>
            </a:endParaRPr>
          </a:p>
          <a:p>
            <a:pPr lvl="0">
              <a:buNone/>
              <a:defRPr/>
            </a:pPr>
            <a:r>
              <a:rPr lang="en-US" sz="2000" dirty="0" smtClean="0">
                <a:solidFill>
                  <a:srgbClr val="006CA5"/>
                </a:solidFill>
              </a:rPr>
              <a:t>	</a:t>
            </a:r>
            <a:r>
              <a:rPr lang="en-US" sz="1400" dirty="0" smtClean="0"/>
              <a:t>GPL</a:t>
            </a:r>
            <a:r>
              <a:rPr lang="ru-RU" sz="1400" dirty="0" smtClean="0"/>
              <a:t> </a:t>
            </a:r>
            <a:r>
              <a:rPr lang="en-US" sz="1400" dirty="0" smtClean="0"/>
              <a:t>M08, P08, S08, U08  - 	</a:t>
            </a:r>
            <a:r>
              <a:rPr lang="en-US" sz="2000" dirty="0" smtClean="0">
                <a:solidFill>
                  <a:srgbClr val="006CA5"/>
                </a:solidFill>
              </a:rPr>
              <a:t>031014</a:t>
            </a:r>
          </a:p>
          <a:p>
            <a:pPr lvl="0">
              <a:buNone/>
              <a:defRPr/>
            </a:pPr>
            <a:r>
              <a:rPr lang="en-US" sz="1400" dirty="0" smtClean="0">
                <a:solidFill>
                  <a:srgbClr val="006CA5"/>
                </a:solidFill>
              </a:rPr>
              <a:t>	</a:t>
            </a:r>
            <a:r>
              <a:rPr lang="en-US" sz="1400" dirty="0" smtClean="0"/>
              <a:t>GPU F08, M08, P08, S08, U08 - 	</a:t>
            </a:r>
            <a:r>
              <a:rPr lang="en-US" sz="2000" dirty="0" smtClean="0">
                <a:solidFill>
                  <a:srgbClr val="006CA5"/>
                </a:solidFill>
              </a:rPr>
              <a:t>031020</a:t>
            </a:r>
          </a:p>
          <a:p>
            <a:pPr lvl="0">
              <a:buNone/>
              <a:defRPr/>
            </a:pPr>
            <a:r>
              <a:rPr lang="en-US" sz="2000" dirty="0" smtClean="0">
                <a:solidFill>
                  <a:srgbClr val="006CA5"/>
                </a:solidFill>
              </a:rPr>
              <a:t>	</a:t>
            </a:r>
            <a:r>
              <a:rPr lang="en-US" sz="1400" dirty="0" smtClean="0"/>
              <a:t>GDL -		</a:t>
            </a:r>
            <a:r>
              <a:rPr lang="en-US" sz="2000" dirty="0" smtClean="0">
                <a:solidFill>
                  <a:srgbClr val="006CA5"/>
                </a:solidFill>
              </a:rPr>
              <a:t>		031034</a:t>
            </a:r>
            <a:endParaRPr lang="ru-RU" sz="1400" dirty="0" smtClean="0">
              <a:solidFill>
                <a:srgbClr val="006CA5"/>
              </a:solidFill>
            </a:endParaRPr>
          </a:p>
          <a:p>
            <a:pPr lvl="0">
              <a:buNone/>
              <a:defRPr/>
            </a:pPr>
            <a:r>
              <a:rPr lang="ru-RU" sz="3200" dirty="0" smtClean="0">
                <a:solidFill>
                  <a:srgbClr val="006CA5"/>
                </a:solidFill>
              </a:rPr>
              <a:t>				</a:t>
            </a:r>
            <a:endParaRPr lang="ru-RU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138</a:t>
            </a:fld>
            <a:endParaRPr lang="da-DK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072066" y="2428868"/>
            <a:ext cx="785818" cy="1588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000108"/>
            <a:ext cx="6429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1785926"/>
            <a:ext cx="3571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 bwMode="auto">
          <a:xfrm>
            <a:off x="5143504" y="4141792"/>
            <a:ext cx="1928826" cy="1588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Flowchart: Alternate Process 10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окна металлические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2400" dirty="0" smtClean="0"/>
              <a:t>Крышка заглушки пружины</a:t>
            </a:r>
            <a:endParaRPr lang="ru-RU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2425824"/>
          </a:xfrm>
        </p:spPr>
        <p:txBody>
          <a:bodyPr/>
          <a:lstStyle/>
          <a:p>
            <a:pPr lvl="0">
              <a:defRPr/>
            </a:pPr>
            <a:r>
              <a:rPr lang="ru-RU" dirty="0" smtClean="0"/>
              <a:t>Год выпуска окна </a:t>
            </a:r>
            <a:r>
              <a:rPr lang="ru-RU" dirty="0" smtClean="0">
                <a:solidFill>
                  <a:srgbClr val="FF0000"/>
                </a:solidFill>
              </a:rPr>
              <a:t>2003-2015</a:t>
            </a:r>
          </a:p>
          <a:p>
            <a:pPr lvl="0">
              <a:defRPr/>
            </a:pPr>
            <a:endParaRPr lang="ru-RU" dirty="0" smtClean="0"/>
          </a:p>
          <a:p>
            <a:pPr lvl="0">
              <a:defRPr/>
            </a:pPr>
            <a:r>
              <a:rPr lang="ru-RU" dirty="0" smtClean="0"/>
              <a:t>Для окон</a:t>
            </a:r>
            <a:r>
              <a:rPr lang="en-US" dirty="0" smtClean="0"/>
              <a:t> GPL</a:t>
            </a:r>
            <a:r>
              <a:rPr lang="ru-RU" dirty="0" smtClean="0"/>
              <a:t> -</a:t>
            </a:r>
            <a:r>
              <a:rPr lang="en-US" sz="1400" dirty="0" smtClean="0"/>
              <a:t>	</a:t>
            </a:r>
            <a:r>
              <a:rPr lang="en-US" sz="2000" dirty="0" smtClean="0">
                <a:solidFill>
                  <a:srgbClr val="006CA5"/>
                </a:solidFill>
              </a:rPr>
              <a:t>031048</a:t>
            </a:r>
          </a:p>
          <a:p>
            <a:pPr>
              <a:defRPr/>
            </a:pPr>
            <a:r>
              <a:rPr lang="ru-RU" dirty="0" smtClean="0"/>
              <a:t>Для окон</a:t>
            </a:r>
            <a:r>
              <a:rPr lang="en-US" dirty="0" smtClean="0"/>
              <a:t> GPU</a:t>
            </a:r>
            <a:r>
              <a:rPr lang="ru-RU" dirty="0" smtClean="0"/>
              <a:t> -</a:t>
            </a:r>
            <a:r>
              <a:rPr lang="en-US" sz="1400" dirty="0" smtClean="0"/>
              <a:t>	</a:t>
            </a:r>
            <a:r>
              <a:rPr lang="en-US" sz="2000" dirty="0" smtClean="0">
                <a:solidFill>
                  <a:srgbClr val="006CA5"/>
                </a:solidFill>
              </a:rPr>
              <a:t>031049</a:t>
            </a:r>
            <a:endParaRPr lang="en-US" sz="2400" dirty="0" smtClean="0">
              <a:solidFill>
                <a:srgbClr val="006CA5"/>
              </a:solidFill>
            </a:endParaRPr>
          </a:p>
          <a:p>
            <a:pPr lvl="0">
              <a:defRPr/>
            </a:pPr>
            <a:endParaRPr lang="en-US" sz="2000" dirty="0" smtClean="0">
              <a:solidFill>
                <a:srgbClr val="006CA5"/>
              </a:solidFill>
            </a:endParaRPr>
          </a:p>
          <a:p>
            <a:endParaRPr lang="en-US" sz="1200" b="1" dirty="0" smtClean="0"/>
          </a:p>
          <a:p>
            <a:endParaRPr lang="en-US" sz="1200" b="1" dirty="0" smtClean="0"/>
          </a:p>
          <a:p>
            <a:endParaRPr lang="en-US" sz="1200" b="1" dirty="0" smtClean="0"/>
          </a:p>
          <a:p>
            <a:endParaRPr lang="ru-RU" sz="1200" b="1" dirty="0" smtClean="0"/>
          </a:p>
          <a:p>
            <a:endParaRPr lang="en-US" sz="1200" b="1" dirty="0" smtClean="0"/>
          </a:p>
          <a:p>
            <a:endParaRPr lang="en-US" sz="1200" b="1" dirty="0" smtClean="0"/>
          </a:p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139</a:t>
            </a:fld>
            <a:endParaRPr lang="da-DK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2214554"/>
            <a:ext cx="35719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lowchart: Alternate Process 7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800" dirty="0" err="1"/>
              <a:t>Накладки</a:t>
            </a:r>
            <a:r>
              <a:rPr lang="da-DK" sz="1800" dirty="0"/>
              <a:t> </a:t>
            </a:r>
            <a:r>
              <a:rPr lang="da-DK" sz="1800" dirty="0" err="1"/>
              <a:t>для</a:t>
            </a:r>
            <a:r>
              <a:rPr lang="da-DK" sz="1800" dirty="0"/>
              <a:t> </a:t>
            </a:r>
            <a:r>
              <a:rPr lang="da-DK" sz="1800" dirty="0" err="1"/>
              <a:t>окна</a:t>
            </a:r>
            <a:r>
              <a:rPr lang="da-DK" sz="1800" dirty="0"/>
              <a:t/>
            </a:r>
            <a:br>
              <a:rPr lang="da-DK" sz="1800" dirty="0"/>
            </a:br>
            <a:r>
              <a:rPr lang="da-DK" sz="2400" dirty="0" err="1"/>
              <a:t>Упаковка</a:t>
            </a:r>
            <a:r>
              <a:rPr lang="da-DK" sz="2400" dirty="0"/>
              <a:t> с </a:t>
            </a:r>
            <a:r>
              <a:rPr lang="da-DK" sz="2400" dirty="0" err="1"/>
              <a:t>накладками</a:t>
            </a:r>
            <a:r>
              <a:rPr lang="da-DK" dirty="0"/>
              <a:t/>
            </a:r>
            <a:br>
              <a:rPr lang="da-DK" dirty="0"/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VELUX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OPTIMA</a:t>
            </a:r>
            <a:r>
              <a:rPr lang="da-DK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sz="1600" dirty="0"/>
              <a:t>(</a:t>
            </a:r>
            <a:r>
              <a:rPr lang="da-DK" sz="1600" dirty="0" err="1"/>
              <a:t>например</a:t>
            </a:r>
            <a:r>
              <a:rPr lang="da-DK" sz="1600" dirty="0"/>
              <a:t>, </a:t>
            </a:r>
            <a:r>
              <a:rPr lang="en-US" sz="1600" dirty="0"/>
              <a:t>GLR MR08 3073IS</a:t>
            </a:r>
            <a:r>
              <a:rPr lang="da-DK" sz="1600" dirty="0" smtClean="0"/>
              <a:t>)</a:t>
            </a:r>
            <a:endParaRPr lang="da-DK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64" y="1124744"/>
            <a:ext cx="2206670" cy="23588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3808" y="2290147"/>
            <a:ext cx="511256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Накладки 2, 5 и 6 идут в комплекте с окном</a:t>
            </a:r>
          </a:p>
          <a:p>
            <a:endParaRPr lang="ru-RU" sz="1400" dirty="0"/>
          </a:p>
          <a:p>
            <a:r>
              <a:rPr lang="ru-RU" sz="1400" dirty="0" smtClean="0"/>
              <a:t>Накладки 4 идут в комплекте с окладом или в упаковке</a:t>
            </a:r>
            <a:r>
              <a:rPr lang="en-US" sz="1400" dirty="0" smtClean="0"/>
              <a:t> ZWR</a:t>
            </a:r>
            <a:endParaRPr lang="da-DK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155205"/>
            <a:ext cx="2040565" cy="10202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73847" y="14806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+ ZWR</a:t>
            </a:r>
            <a:endParaRPr lang="da-DK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51111" y="3539876"/>
            <a:ext cx="6624736" cy="316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buSzPct val="80000"/>
              <a:buBlip>
                <a:blip r:embed="rId6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CR02	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763754CR020   + 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ZWR </a:t>
            </a:r>
            <a:r>
              <a:rPr lang="da-DK" sz="1400" kern="0" dirty="0">
                <a:solidFill>
                  <a:schemeClr val="accent2">
                    <a:lumMod val="50000"/>
                  </a:schemeClr>
                </a:solidFill>
              </a:rPr>
              <a:t>R02 0000</a:t>
            </a:r>
            <a:endParaRPr lang="ru-RU" sz="1400" kern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6"/>
              </a:buBlip>
              <a:tabLst>
                <a:tab pos="1274763" algn="l"/>
              </a:tabLst>
            </a:pP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</a:t>
            </a: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04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763754CR040   + 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ZWR </a:t>
            </a:r>
            <a:r>
              <a:rPr lang="da-DK" sz="1400" kern="0" dirty="0">
                <a:solidFill>
                  <a:schemeClr val="accent2">
                    <a:lumMod val="50000"/>
                  </a:schemeClr>
                </a:solidFill>
              </a:rPr>
              <a:t>R04 0000 </a:t>
            </a:r>
            <a:endParaRPr lang="en-US" sz="1400" kern="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6"/>
              </a:buBlip>
              <a:tabLst>
                <a:tab pos="1274763" algn="l"/>
              </a:tabLst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FR04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763754FR040   + 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ZWR </a:t>
            </a:r>
            <a:r>
              <a:rPr lang="da-DK" sz="1400" kern="0" dirty="0">
                <a:solidFill>
                  <a:schemeClr val="accent2">
                    <a:lumMod val="50000"/>
                  </a:schemeClr>
                </a:solidFill>
              </a:rPr>
              <a:t>R04 0000 </a:t>
            </a:r>
            <a:endParaRPr lang="en-US" sz="1400" kern="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6"/>
              </a:buBlip>
              <a:tabLst>
                <a:tab pos="1274763" algn="l"/>
              </a:tabLst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FR06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763754FR060   + 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ZWR </a:t>
            </a:r>
            <a:r>
              <a:rPr lang="da-DK" sz="1400" kern="0" dirty="0">
                <a:solidFill>
                  <a:schemeClr val="accent2">
                    <a:lumMod val="50000"/>
                  </a:schemeClr>
                </a:solidFill>
              </a:rPr>
              <a:t>R06 0000 </a:t>
            </a:r>
            <a:endParaRPr lang="en-US" sz="1400" kern="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6"/>
              </a:buBlip>
              <a:tabLst>
                <a:tab pos="1274763" algn="l"/>
              </a:tabLst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MR04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763754MR040  + 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ZWR </a:t>
            </a:r>
            <a:r>
              <a:rPr lang="da-DK" sz="1400" kern="0" dirty="0">
                <a:solidFill>
                  <a:schemeClr val="accent2">
                    <a:lumMod val="50000"/>
                  </a:schemeClr>
                </a:solidFill>
              </a:rPr>
              <a:t>R04 0000 </a:t>
            </a:r>
            <a:endParaRPr lang="en-US" sz="1400" kern="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6"/>
              </a:buBlip>
              <a:tabLst>
                <a:tab pos="1274763" algn="l"/>
              </a:tabLst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MR06	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763754MR060  + 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ZWR </a:t>
            </a:r>
            <a:r>
              <a:rPr lang="da-DK" sz="1400" kern="0" dirty="0">
                <a:solidFill>
                  <a:schemeClr val="accent2">
                    <a:lumMod val="50000"/>
                  </a:schemeClr>
                </a:solidFill>
              </a:rPr>
              <a:t>R06 0000 </a:t>
            </a:r>
            <a:endParaRPr lang="en-US" sz="1400" kern="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6"/>
              </a:buBlip>
              <a:tabLst>
                <a:tab pos="1274763" algn="l"/>
              </a:tabLst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MR08	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763754MR080  + 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ZWR </a:t>
            </a:r>
            <a:r>
              <a:rPr lang="da-DK" sz="1400" kern="0" dirty="0">
                <a:solidFill>
                  <a:schemeClr val="accent2">
                    <a:lumMod val="50000"/>
                  </a:schemeClr>
                </a:solidFill>
              </a:rPr>
              <a:t>R08 0000</a:t>
            </a:r>
          </a:p>
          <a:p>
            <a:pPr marL="342900" lvl="0" indent="-342900" eaLnBrk="1" hangingPunct="1">
              <a:buSzPct val="80000"/>
              <a:buBlip>
                <a:blip r:embed="rId6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MR10</a:t>
            </a: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763754MR100  + 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ZWR </a:t>
            </a:r>
            <a:r>
              <a:rPr lang="da-DK" sz="1400" kern="0" dirty="0">
                <a:solidFill>
                  <a:schemeClr val="accent2">
                    <a:lumMod val="50000"/>
                  </a:schemeClr>
                </a:solidFill>
              </a:rPr>
              <a:t>R10 0000</a:t>
            </a:r>
          </a:p>
          <a:p>
            <a:pPr marL="342900" indent="-342900" eaLnBrk="1" hangingPunct="1">
              <a:buSzPct val="80000"/>
              <a:buBlip>
                <a:blip r:embed="rId6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PR06</a:t>
            </a: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763754PR060   + 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ZWR </a:t>
            </a:r>
            <a:r>
              <a:rPr lang="da-DK" sz="1400" kern="0" dirty="0">
                <a:solidFill>
                  <a:schemeClr val="accent2">
                    <a:lumMod val="50000"/>
                  </a:schemeClr>
                </a:solidFill>
              </a:rPr>
              <a:t>R06 0000 </a:t>
            </a:r>
            <a:endParaRPr lang="en-US" sz="1400" kern="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6"/>
              </a:buBlip>
              <a:tabLst>
                <a:tab pos="1274763" algn="l"/>
              </a:tabLst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PR08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763754PR080   + 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ZWR </a:t>
            </a:r>
            <a:r>
              <a:rPr lang="da-DK" sz="1400" kern="0" dirty="0">
                <a:solidFill>
                  <a:schemeClr val="accent2">
                    <a:lumMod val="50000"/>
                  </a:schemeClr>
                </a:solidFill>
              </a:rPr>
              <a:t>R08 0000</a:t>
            </a:r>
          </a:p>
          <a:p>
            <a:pPr marL="342900" indent="-342900" eaLnBrk="1" hangingPunct="1">
              <a:buSzPct val="80000"/>
              <a:buBlip>
                <a:blip r:embed="rId6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SR06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763754SR060   + 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ZWR </a:t>
            </a:r>
            <a:r>
              <a:rPr lang="da-DK" sz="1400" kern="0" dirty="0">
                <a:solidFill>
                  <a:schemeClr val="accent2">
                    <a:lumMod val="50000"/>
                  </a:schemeClr>
                </a:solidFill>
              </a:rPr>
              <a:t>R06 0000 </a:t>
            </a:r>
            <a:endParaRPr lang="en-US" sz="1400" kern="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6"/>
              </a:buBlip>
              <a:tabLst>
                <a:tab pos="1274763" algn="l"/>
              </a:tabLst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SR08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763754SR080   +  </a:t>
            </a:r>
            <a:r>
              <a:rPr lang="da-DK" sz="1400" kern="0" dirty="0">
                <a:solidFill>
                  <a:schemeClr val="accent2">
                    <a:lumMod val="50000"/>
                  </a:schemeClr>
                </a:solidFill>
              </a:rPr>
              <a:t>ZWR R08 0000</a:t>
            </a:r>
          </a:p>
          <a:p>
            <a:pPr eaLnBrk="1" hangingPunct="1">
              <a:buSzPct val="80000"/>
              <a:tabLst>
                <a:tab pos="1274763" algn="l"/>
              </a:tabLst>
            </a:pPr>
            <a:endParaRPr lang="en-US" sz="1400" kern="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57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окна металлические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2400" dirty="0" smtClean="0"/>
              <a:t>Подъемный механизм</a:t>
            </a:r>
            <a:r>
              <a:rPr lang="en-US" sz="2400" dirty="0" smtClean="0"/>
              <a:t>(GTL)</a:t>
            </a:r>
            <a:endParaRPr lang="ru-RU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4082008"/>
          </a:xfrm>
        </p:spPr>
        <p:txBody>
          <a:bodyPr/>
          <a:lstStyle/>
          <a:p>
            <a:pPr lvl="0">
              <a:defRPr/>
            </a:pPr>
            <a:r>
              <a:rPr lang="ru-RU" dirty="0" smtClean="0"/>
              <a:t>Подходит для окон</a:t>
            </a:r>
            <a:r>
              <a:rPr lang="en-US" dirty="0" smtClean="0"/>
              <a:t> GTL, GTU</a:t>
            </a:r>
            <a:r>
              <a:rPr lang="ru-RU" dirty="0" smtClean="0"/>
              <a:t> годов выпуска </a:t>
            </a:r>
            <a:r>
              <a:rPr lang="ru-RU" dirty="0" smtClean="0">
                <a:solidFill>
                  <a:srgbClr val="FF0000"/>
                </a:solidFill>
              </a:rPr>
              <a:t>2003-2015 </a:t>
            </a:r>
            <a:r>
              <a:rPr lang="ru-RU" dirty="0" err="1" smtClean="0">
                <a:solidFill>
                  <a:srgbClr val="FF0000"/>
                </a:solidFill>
              </a:rPr>
              <a:t>гг</a:t>
            </a:r>
            <a:endParaRPr lang="en-US" dirty="0" smtClean="0">
              <a:solidFill>
                <a:srgbClr val="FF0000"/>
              </a:solidFill>
            </a:endParaRPr>
          </a:p>
          <a:p>
            <a:pPr lvl="0">
              <a:defRPr/>
            </a:pPr>
            <a:endParaRPr lang="ru-RU" dirty="0" smtClean="0"/>
          </a:p>
          <a:p>
            <a:pPr lvl="0">
              <a:buNone/>
              <a:defRPr/>
            </a:pPr>
            <a:endParaRPr lang="ru-RU" sz="2000" dirty="0" smtClean="0">
              <a:solidFill>
                <a:srgbClr val="006CA5"/>
              </a:solidFill>
            </a:endParaRPr>
          </a:p>
          <a:p>
            <a:pPr lvl="0">
              <a:buNone/>
              <a:defRPr/>
            </a:pPr>
            <a:r>
              <a:rPr lang="ru-RU" sz="2000" dirty="0" smtClean="0">
                <a:solidFill>
                  <a:srgbClr val="006CA5"/>
                </a:solidFill>
              </a:rPr>
              <a:t>	</a:t>
            </a:r>
          </a:p>
          <a:p>
            <a:pPr lvl="0">
              <a:buNone/>
              <a:defRPr/>
            </a:pPr>
            <a:endParaRPr lang="ru-RU" sz="2000" dirty="0" smtClean="0">
              <a:solidFill>
                <a:srgbClr val="006CA5"/>
              </a:solidFill>
            </a:endParaRPr>
          </a:p>
          <a:p>
            <a:pPr lvl="0">
              <a:buNone/>
              <a:defRPr/>
            </a:pPr>
            <a:r>
              <a:rPr lang="ru-RU" sz="2000" dirty="0" smtClean="0">
                <a:solidFill>
                  <a:srgbClr val="006CA5"/>
                </a:solidFill>
              </a:rPr>
              <a:t>		Код – 029479</a:t>
            </a:r>
            <a:endParaRPr lang="en-US" sz="2000" dirty="0" smtClean="0">
              <a:solidFill>
                <a:srgbClr val="006CA5"/>
              </a:solidFill>
            </a:endParaRPr>
          </a:p>
          <a:p>
            <a:pPr lvl="0">
              <a:buNone/>
              <a:defRPr/>
            </a:pPr>
            <a:endParaRPr lang="en-US" sz="2000" dirty="0" smtClean="0">
              <a:solidFill>
                <a:srgbClr val="006CA5"/>
              </a:solidFill>
            </a:endParaRPr>
          </a:p>
          <a:p>
            <a:endParaRPr lang="en-US" sz="1200" b="1" dirty="0" smtClean="0"/>
          </a:p>
          <a:p>
            <a:endParaRPr lang="en-US" sz="1200" b="1" dirty="0" smtClean="0"/>
          </a:p>
          <a:p>
            <a:endParaRPr lang="en-US" sz="1200" b="1" dirty="0" smtClean="0"/>
          </a:p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140</a:t>
            </a:fld>
            <a:endParaRPr lang="da-DK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1571612"/>
            <a:ext cx="5715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9" name="Flowchart: Alternate Process 8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окна металлические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2400" dirty="0" smtClean="0"/>
              <a:t>Шпингалет </a:t>
            </a:r>
            <a:r>
              <a:rPr lang="en-US" sz="2400" dirty="0" smtClean="0"/>
              <a:t>(GPL, GPU, GTL, GTU)</a:t>
            </a:r>
            <a:endParaRPr lang="ru-RU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4154016"/>
          </a:xfrm>
        </p:spPr>
        <p:txBody>
          <a:bodyPr/>
          <a:lstStyle/>
          <a:p>
            <a:pPr lvl="0">
              <a:defRPr/>
            </a:pPr>
            <a:r>
              <a:rPr lang="ru-RU" dirty="0" smtClean="0"/>
              <a:t>Подходит для окон</a:t>
            </a:r>
            <a:r>
              <a:rPr lang="en-US" dirty="0" smtClean="0"/>
              <a:t> GPL, GPU, GTL, GTU</a:t>
            </a:r>
            <a:r>
              <a:rPr lang="ru-RU" dirty="0" smtClean="0"/>
              <a:t> годов выпуска </a:t>
            </a:r>
            <a:r>
              <a:rPr lang="ru-RU" dirty="0" smtClean="0">
                <a:solidFill>
                  <a:srgbClr val="FF0000"/>
                </a:solidFill>
              </a:rPr>
              <a:t>2003-2015</a:t>
            </a:r>
            <a:endParaRPr lang="en-US" dirty="0" smtClean="0">
              <a:solidFill>
                <a:srgbClr val="FF0000"/>
              </a:solidFill>
            </a:endParaRPr>
          </a:p>
          <a:p>
            <a:pPr lvl="0">
              <a:defRPr/>
            </a:pPr>
            <a:endParaRPr lang="ru-RU" dirty="0" smtClean="0"/>
          </a:p>
          <a:p>
            <a:pPr lvl="0">
              <a:buNone/>
              <a:defRPr/>
            </a:pPr>
            <a:endParaRPr lang="ru-RU" sz="2000" dirty="0" smtClean="0">
              <a:solidFill>
                <a:srgbClr val="006CA5"/>
              </a:solidFill>
            </a:endParaRPr>
          </a:p>
          <a:p>
            <a:pPr lvl="0">
              <a:buNone/>
              <a:defRPr/>
            </a:pPr>
            <a:r>
              <a:rPr lang="ru-RU" sz="2000" dirty="0" smtClean="0">
                <a:solidFill>
                  <a:srgbClr val="006CA5"/>
                </a:solidFill>
              </a:rPr>
              <a:t>	</a:t>
            </a:r>
          </a:p>
          <a:p>
            <a:pPr lvl="0">
              <a:buNone/>
              <a:defRPr/>
            </a:pPr>
            <a:endParaRPr lang="ru-RU" sz="2000" dirty="0" smtClean="0">
              <a:solidFill>
                <a:srgbClr val="006CA5"/>
              </a:solidFill>
            </a:endParaRPr>
          </a:p>
          <a:p>
            <a:pPr lvl="0">
              <a:buNone/>
              <a:defRPr/>
            </a:pPr>
            <a:r>
              <a:rPr lang="ru-RU" sz="2000" dirty="0" smtClean="0">
                <a:solidFill>
                  <a:srgbClr val="006CA5"/>
                </a:solidFill>
              </a:rPr>
              <a:t>		Код – 029750</a:t>
            </a:r>
            <a:endParaRPr lang="en-US" sz="2000" dirty="0" smtClean="0">
              <a:solidFill>
                <a:srgbClr val="006CA5"/>
              </a:solidFill>
            </a:endParaRPr>
          </a:p>
          <a:p>
            <a:pPr lvl="0">
              <a:buNone/>
              <a:defRPr/>
            </a:pPr>
            <a:endParaRPr lang="en-US" sz="2000" dirty="0" smtClean="0">
              <a:solidFill>
                <a:srgbClr val="006CA5"/>
              </a:solidFill>
            </a:endParaRPr>
          </a:p>
          <a:p>
            <a:endParaRPr lang="en-US" sz="1200" b="1" dirty="0" smtClean="0"/>
          </a:p>
          <a:p>
            <a:endParaRPr lang="en-US" sz="1200" b="1" dirty="0" smtClean="0"/>
          </a:p>
          <a:p>
            <a:endParaRPr lang="en-US" sz="1200" b="1" dirty="0" smtClean="0"/>
          </a:p>
          <a:p>
            <a:endParaRPr lang="ru-RU" sz="1200" b="1" dirty="0" smtClean="0"/>
          </a:p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141</a:t>
            </a:fld>
            <a:endParaRPr lang="da-DK"/>
          </a:p>
        </p:txBody>
      </p:sp>
      <p:grpSp>
        <p:nvGrpSpPr>
          <p:cNvPr id="7" name="Group 6"/>
          <p:cNvGrpSpPr/>
          <p:nvPr/>
        </p:nvGrpSpPr>
        <p:grpSpPr>
          <a:xfrm>
            <a:off x="4143372" y="2143116"/>
            <a:ext cx="3562376" cy="2509854"/>
            <a:chOff x="3438516" y="2357430"/>
            <a:chExt cx="3562376" cy="250985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868" y="2357430"/>
              <a:ext cx="3428992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ight Triangle 8"/>
            <p:cNvSpPr/>
            <p:nvPr/>
          </p:nvSpPr>
          <p:spPr bwMode="auto">
            <a:xfrm>
              <a:off x="3438516" y="2714620"/>
              <a:ext cx="3429024" cy="2152664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" name="Right Triangle 9"/>
            <p:cNvSpPr/>
            <p:nvPr/>
          </p:nvSpPr>
          <p:spPr bwMode="auto">
            <a:xfrm rot="10800000">
              <a:off x="3571868" y="2357430"/>
              <a:ext cx="3429024" cy="1928826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12" name="Flowchart: Alternate Process 11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окна металлические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dirty="0" smtClean="0"/>
              <a:t>Газовый амортизатор </a:t>
            </a:r>
            <a:r>
              <a:rPr lang="en-US" dirty="0" smtClean="0"/>
              <a:t>(GXL)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142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857364"/>
            <a:ext cx="466725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8439150" cy="428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Подходит для окон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GXL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год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выпуска 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2003-2015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1274763" algn="l"/>
              </a:tabLst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6CA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1274763" algn="l"/>
              </a:tabLst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CA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1274763" algn="l"/>
              </a:tabLst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6CA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1274763" algn="l"/>
              </a:tabLst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CA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Код –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CA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015211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1274763" algn="l"/>
              </a:tabLst>
              <a:defRPr/>
            </a:pPr>
            <a:endParaRPr lang="en-US" sz="2000" kern="0" dirty="0" smtClean="0">
              <a:solidFill>
                <a:srgbClr val="006CA5"/>
              </a:solidFill>
              <a:latin typeface="+mn-lt"/>
            </a:endParaRPr>
          </a:p>
          <a:p>
            <a:endParaRPr lang="en-US" sz="1200" b="1" dirty="0" smtClean="0"/>
          </a:p>
          <a:p>
            <a:endParaRPr lang="en-US" sz="1200" b="1" dirty="0" smtClean="0"/>
          </a:p>
          <a:p>
            <a:endParaRPr lang="en-US" sz="1200" b="1" dirty="0" smtClean="0"/>
          </a:p>
          <a:p>
            <a:endParaRPr lang="ru-RU" sz="1200" b="1" dirty="0" smtClean="0"/>
          </a:p>
          <a:p>
            <a:endParaRPr lang="en-US" sz="1200" b="1" dirty="0" smtClean="0"/>
          </a:p>
          <a:p>
            <a:r>
              <a:rPr lang="ru-RU" sz="1200" b="1" dirty="0" smtClean="0"/>
              <a:t>Предназначение амортизатора:</a:t>
            </a:r>
            <a:r>
              <a:rPr lang="ru-RU" sz="1200" dirty="0" smtClean="0"/>
              <a:t>           </a:t>
            </a:r>
          </a:p>
          <a:p>
            <a:r>
              <a:rPr lang="ru-RU" sz="1200" dirty="0" smtClean="0"/>
              <a:t>Облегчает открывание окна по верхней оси. Пружина компенсирует вес поворотной части при открывании по верхней оси</a:t>
            </a:r>
            <a:endParaRPr lang="en-US" sz="2000" kern="0" dirty="0" smtClean="0">
              <a:solidFill>
                <a:srgbClr val="006CA5"/>
              </a:solidFill>
              <a:latin typeface="+mn-lt"/>
            </a:endParaRPr>
          </a:p>
          <a:p>
            <a:endParaRPr lang="en-US" sz="12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окна металлические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dirty="0" smtClean="0"/>
              <a:t>Болт подъемного механизма </a:t>
            </a:r>
            <a:r>
              <a:rPr lang="en-US" dirty="0" smtClean="0"/>
              <a:t>(GXL)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3361928"/>
          </a:xfrm>
        </p:spPr>
        <p:txBody>
          <a:bodyPr/>
          <a:lstStyle/>
          <a:p>
            <a:pPr lvl="0">
              <a:defRPr/>
            </a:pPr>
            <a:r>
              <a:rPr lang="ru-RU" dirty="0" smtClean="0"/>
              <a:t>Подходит для окон </a:t>
            </a:r>
            <a:r>
              <a:rPr lang="en-US" dirty="0" smtClean="0"/>
              <a:t>GXL</a:t>
            </a:r>
            <a:r>
              <a:rPr lang="ru-RU" dirty="0" smtClean="0"/>
              <a:t>, год выпуска </a:t>
            </a:r>
            <a:r>
              <a:rPr lang="ru-RU" dirty="0" smtClean="0">
                <a:solidFill>
                  <a:srgbClr val="FF0000"/>
                </a:solidFill>
              </a:rPr>
              <a:t>2003-2015</a:t>
            </a:r>
            <a:endParaRPr lang="en-US" dirty="0" smtClean="0">
              <a:solidFill>
                <a:srgbClr val="FF0000"/>
              </a:solidFill>
            </a:endParaRPr>
          </a:p>
          <a:p>
            <a:pPr lvl="0">
              <a:defRPr/>
            </a:pPr>
            <a:endParaRPr lang="ru-RU" dirty="0" smtClean="0"/>
          </a:p>
          <a:p>
            <a:pPr lvl="0">
              <a:buNone/>
              <a:defRPr/>
            </a:pPr>
            <a:endParaRPr lang="ru-RU" sz="2000" dirty="0" smtClean="0">
              <a:solidFill>
                <a:srgbClr val="006CA5"/>
              </a:solidFill>
            </a:endParaRPr>
          </a:p>
          <a:p>
            <a:pPr lvl="0">
              <a:buNone/>
              <a:defRPr/>
            </a:pPr>
            <a:r>
              <a:rPr lang="ru-RU" sz="2000" dirty="0" smtClean="0">
                <a:solidFill>
                  <a:srgbClr val="006CA5"/>
                </a:solidFill>
              </a:rPr>
              <a:t>	</a:t>
            </a:r>
          </a:p>
          <a:p>
            <a:pPr lvl="0">
              <a:buNone/>
              <a:defRPr/>
            </a:pPr>
            <a:endParaRPr lang="ru-RU" sz="2000" dirty="0" smtClean="0">
              <a:solidFill>
                <a:srgbClr val="006CA5"/>
              </a:solidFill>
            </a:endParaRPr>
          </a:p>
          <a:p>
            <a:pPr lvl="0">
              <a:buNone/>
              <a:defRPr/>
            </a:pPr>
            <a:r>
              <a:rPr lang="ru-RU" sz="2000" dirty="0" smtClean="0">
                <a:solidFill>
                  <a:srgbClr val="006CA5"/>
                </a:solidFill>
              </a:rPr>
              <a:t>		Код – </a:t>
            </a:r>
            <a:r>
              <a:rPr lang="en-US" sz="2000" dirty="0" smtClean="0">
                <a:solidFill>
                  <a:srgbClr val="006CA5"/>
                </a:solidFill>
              </a:rPr>
              <a:t>015217</a:t>
            </a:r>
          </a:p>
          <a:p>
            <a:pPr lvl="0">
              <a:buNone/>
              <a:defRPr/>
            </a:pPr>
            <a:endParaRPr lang="en-US" sz="2000" dirty="0" smtClean="0">
              <a:solidFill>
                <a:srgbClr val="006CA5"/>
              </a:solidFill>
            </a:endParaRPr>
          </a:p>
          <a:p>
            <a:endParaRPr lang="en-US" sz="1200" b="1" dirty="0" smtClean="0"/>
          </a:p>
          <a:p>
            <a:endParaRPr lang="en-US" sz="1200" b="1" dirty="0" smtClean="0"/>
          </a:p>
          <a:p>
            <a:endParaRPr lang="en-US" sz="1200" b="1" dirty="0" smtClean="0"/>
          </a:p>
          <a:p>
            <a:endParaRPr lang="ru-RU" sz="1200" b="1" dirty="0" smtClean="0"/>
          </a:p>
          <a:p>
            <a:endParaRPr lang="en-US" sz="1200" b="1" dirty="0" smtClean="0"/>
          </a:p>
          <a:p>
            <a:endParaRPr lang="en-US" sz="1200" b="1" dirty="0" smtClean="0"/>
          </a:p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143</a:t>
            </a:fld>
            <a:endParaRPr lang="da-DK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2357430"/>
            <a:ext cx="10715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9" name="Flowchart: Alternate Process 8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Крепеж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144</a:t>
            </a:fld>
            <a:endParaRPr lang="da-DK" dirty="0"/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8439150" cy="106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tabLst>
                <a:tab pos="1274763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111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798513" indent="-2111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057275" indent="-2397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12668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7240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21812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6384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0956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hlinkClick r:id="rId5" action="ppaction://hlinksldjump"/>
              </a:rPr>
              <a:t>VELUX OPTIMA (</a:t>
            </a:r>
            <a:r>
              <a:rPr lang="ru-RU" kern="0" dirty="0" smtClean="0">
                <a:hlinkClick r:id="rId5" action="ppaction://hlinksldjump"/>
              </a:rPr>
              <a:t>например, </a:t>
            </a:r>
            <a:r>
              <a:rPr lang="en-US" kern="0" dirty="0" smtClean="0">
                <a:hlinkClick r:id="rId5" action="ppaction://hlinksldjump"/>
              </a:rPr>
              <a:t>GLR MR08 3073IS)</a:t>
            </a:r>
            <a:endParaRPr lang="ru-RU" kern="0" dirty="0" smtClean="0"/>
          </a:p>
          <a:p>
            <a:r>
              <a:rPr lang="en-US" kern="0" dirty="0" smtClean="0">
                <a:hlinkClick r:id="rId6" action="ppaction://hlinksldjump"/>
              </a:rPr>
              <a:t>VELUX PREMIUM (</a:t>
            </a:r>
            <a:r>
              <a:rPr lang="ru-RU" kern="0" dirty="0" smtClean="0">
                <a:hlinkClick r:id="rId6" action="ppaction://hlinksldjump"/>
              </a:rPr>
              <a:t>например, </a:t>
            </a:r>
            <a:r>
              <a:rPr lang="en-US" kern="0" dirty="0" smtClean="0">
                <a:hlinkClick r:id="rId6" action="ppaction://hlinksldjump"/>
              </a:rPr>
              <a:t>GGL M</a:t>
            </a:r>
            <a:r>
              <a:rPr lang="en-US" kern="0" dirty="0" smtClean="0">
                <a:solidFill>
                  <a:srgbClr val="FF0000"/>
                </a:solidFill>
                <a:hlinkClick r:id="rId6" action="ppaction://hlinksldjump"/>
              </a:rPr>
              <a:t>K</a:t>
            </a:r>
            <a:r>
              <a:rPr lang="en-US" kern="0" dirty="0" smtClean="0">
                <a:hlinkClick r:id="rId6" action="ppaction://hlinksldjump"/>
              </a:rPr>
              <a:t>08 3070)</a:t>
            </a:r>
            <a:endParaRPr lang="en-US" kern="0" dirty="0" smtClean="0"/>
          </a:p>
          <a:p>
            <a:r>
              <a:rPr lang="ru-RU" kern="0" dirty="0" smtClean="0">
                <a:hlinkClick r:id="rId7" action="ppaction://hlinksldjump"/>
              </a:rPr>
              <a:t>2003-2015 </a:t>
            </a:r>
            <a:r>
              <a:rPr lang="ru-RU" kern="0" dirty="0" err="1" smtClean="0">
                <a:hlinkClick r:id="rId7" action="ppaction://hlinksldjump"/>
              </a:rPr>
              <a:t>гг</a:t>
            </a:r>
            <a:r>
              <a:rPr lang="ru-RU" kern="0" dirty="0" smtClean="0">
                <a:hlinkClick r:id="rId7" action="ppaction://hlinksldjump"/>
              </a:rPr>
              <a:t> (</a:t>
            </a:r>
            <a:r>
              <a:rPr lang="da-DK" kern="0" dirty="0" err="1" smtClean="0">
                <a:hlinkClick r:id="rId7" action="ppaction://hlinksldjump"/>
              </a:rPr>
              <a:t>например</a:t>
            </a:r>
            <a:r>
              <a:rPr lang="da-DK" kern="0" dirty="0" smtClean="0">
                <a:hlinkClick r:id="rId7" action="ppaction://hlinksldjump"/>
              </a:rPr>
              <a:t>,  GGL M08 3073G)</a:t>
            </a:r>
            <a:endParaRPr lang="da-DK" kern="0" dirty="0" smtClean="0"/>
          </a:p>
        </p:txBody>
      </p:sp>
    </p:spTree>
    <p:extLst>
      <p:ext uri="{BB962C8B-B14F-4D97-AF65-F5344CB8AC3E}">
        <p14:creationId xmlns:p14="http://schemas.microsoft.com/office/powerpoint/2010/main" val="1223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Крепеж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VELUX OPTIMA (</a:t>
            </a:r>
            <a:r>
              <a:rPr lang="ru-RU" sz="2000" dirty="0"/>
              <a:t>например, </a:t>
            </a:r>
            <a:r>
              <a:rPr lang="en-US" sz="2000" dirty="0"/>
              <a:t>GLR MR08 3073IS</a:t>
            </a:r>
            <a:r>
              <a:rPr lang="en-US" sz="2000" dirty="0" smtClean="0"/>
              <a:t>)</a:t>
            </a:r>
            <a:endParaRPr lang="da-DK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145</a:t>
            </a:fld>
            <a:endParaRPr lang="da-DK" dirty="0"/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684" y="1175347"/>
            <a:ext cx="6164392" cy="1373882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59634" y="2636912"/>
            <a:ext cx="5727010" cy="316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CR02	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763752CR020</a:t>
            </a:r>
            <a:endParaRPr lang="ru-RU" sz="1400" kern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</a:t>
            </a: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04			</a:t>
            </a: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763752CR040 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FR04			763752FR040 	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FR06			763752FR060 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MR04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763752MR040 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MR06	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763752MR060 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MR08	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763752MR080 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MR10	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763752MR100 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PR06			763752PR060 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PR08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	763752PR080 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SR06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763752SR060 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SR08			763752SR080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0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Крепеж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VELUX PREMIUM (</a:t>
            </a:r>
            <a:r>
              <a:rPr lang="ru-RU" sz="2000" dirty="0"/>
              <a:t>например, </a:t>
            </a:r>
            <a:r>
              <a:rPr lang="en-US" sz="2000" dirty="0"/>
              <a:t>GGL M</a:t>
            </a: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000" dirty="0"/>
              <a:t>08 3070)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146</a:t>
            </a:fld>
            <a:endParaRPr lang="da-DK" dirty="0"/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47663" y="1219200"/>
            <a:ext cx="8525627" cy="4298032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 smtClean="0"/>
              <a:t>Упаковка </a:t>
            </a:r>
            <a:r>
              <a:rPr lang="ru-RU" dirty="0"/>
              <a:t>с </a:t>
            </a:r>
            <a:r>
              <a:rPr lang="ru-RU" dirty="0" smtClean="0"/>
              <a:t>крепежом:</a:t>
            </a:r>
            <a:endParaRPr lang="en-US" dirty="0"/>
          </a:p>
          <a:p>
            <a:pPr lvl="1"/>
            <a:r>
              <a:rPr lang="ru-RU" sz="1400" dirty="0"/>
              <a:t>Для окон с высотой до 118 </a:t>
            </a:r>
            <a:r>
              <a:rPr lang="ru-RU" sz="1400" dirty="0" smtClean="0"/>
              <a:t>см</a:t>
            </a:r>
            <a:r>
              <a:rPr lang="en-US" sz="1400" dirty="0" smtClean="0"/>
              <a:t>	    </a:t>
            </a:r>
            <a:r>
              <a:rPr lang="ru-RU" sz="1400" dirty="0" smtClean="0"/>
              <a:t>- </a:t>
            </a:r>
            <a:r>
              <a:rPr lang="ru-RU" sz="2000" dirty="0" smtClean="0">
                <a:solidFill>
                  <a:srgbClr val="7030A0"/>
                </a:solidFill>
              </a:rPr>
              <a:t>765</a:t>
            </a:r>
            <a:r>
              <a:rPr lang="en-US" sz="2000" dirty="0" smtClean="0">
                <a:solidFill>
                  <a:srgbClr val="7030A0"/>
                </a:solidFill>
              </a:rPr>
              <a:t>010</a:t>
            </a:r>
            <a:r>
              <a:rPr lang="ru-RU" sz="2000" dirty="0" smtClean="0">
                <a:solidFill>
                  <a:srgbClr val="7030A0"/>
                </a:solidFill>
              </a:rPr>
              <a:t>-</a:t>
            </a:r>
            <a:r>
              <a:rPr lang="en-US" sz="2000" dirty="0" smtClean="0">
                <a:solidFill>
                  <a:srgbClr val="7030A0"/>
                </a:solidFill>
              </a:rPr>
              <a:t>K</a:t>
            </a:r>
            <a:r>
              <a:rPr lang="ru-RU" sz="2000" dirty="0" smtClean="0">
                <a:solidFill>
                  <a:srgbClr val="7030A0"/>
                </a:solidFill>
              </a:rPr>
              <a:t>06</a:t>
            </a:r>
            <a:endParaRPr lang="ru-RU" sz="2000" dirty="0">
              <a:solidFill>
                <a:srgbClr val="7030A0"/>
              </a:solidFill>
            </a:endParaRPr>
          </a:p>
          <a:p>
            <a:pPr lvl="1"/>
            <a:r>
              <a:rPr lang="ru-RU" sz="1400" dirty="0"/>
              <a:t>Для окон с высотой 140 см и </a:t>
            </a:r>
            <a:r>
              <a:rPr lang="ru-RU" sz="1400" dirty="0" smtClean="0"/>
              <a:t>выше</a:t>
            </a:r>
            <a:r>
              <a:rPr lang="en-US" sz="1400" dirty="0"/>
              <a:t> </a:t>
            </a:r>
            <a:r>
              <a:rPr lang="ru-RU" sz="1400" dirty="0" smtClean="0"/>
              <a:t>- </a:t>
            </a:r>
            <a:r>
              <a:rPr lang="ru-RU" sz="2000" dirty="0" smtClean="0">
                <a:solidFill>
                  <a:srgbClr val="7030A0"/>
                </a:solidFill>
              </a:rPr>
              <a:t>765</a:t>
            </a:r>
            <a:r>
              <a:rPr lang="en-US" sz="2000" dirty="0" smtClean="0">
                <a:solidFill>
                  <a:srgbClr val="7030A0"/>
                </a:solidFill>
              </a:rPr>
              <a:t>0</a:t>
            </a:r>
            <a:r>
              <a:rPr lang="ru-RU" sz="2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>
                <a:solidFill>
                  <a:srgbClr val="7030A0"/>
                </a:solidFill>
              </a:rPr>
              <a:t>0</a:t>
            </a:r>
            <a:r>
              <a:rPr lang="ru-RU" sz="2000" dirty="0" smtClean="0">
                <a:solidFill>
                  <a:srgbClr val="7030A0"/>
                </a:solidFill>
              </a:rPr>
              <a:t>-</a:t>
            </a:r>
            <a:r>
              <a:rPr lang="en-US" sz="2000" dirty="0" smtClean="0">
                <a:solidFill>
                  <a:srgbClr val="7030A0"/>
                </a:solidFill>
              </a:rPr>
              <a:t>K</a:t>
            </a:r>
            <a:r>
              <a:rPr lang="ru-RU" sz="2000" dirty="0" smtClean="0">
                <a:solidFill>
                  <a:srgbClr val="7030A0"/>
                </a:solidFill>
              </a:rPr>
              <a:t>10</a:t>
            </a:r>
            <a:endParaRPr lang="en-US" sz="2000" dirty="0" smtClean="0">
              <a:solidFill>
                <a:srgbClr val="7030A0"/>
              </a:solidFill>
            </a:endParaRPr>
          </a:p>
          <a:p>
            <a:pPr lvl="1"/>
            <a:endParaRPr lang="en-US" dirty="0" smtClean="0">
              <a:solidFill>
                <a:srgbClr val="7030A0"/>
              </a:solidFill>
            </a:endParaRPr>
          </a:p>
          <a:p>
            <a:pPr lvl="1"/>
            <a:endParaRPr lang="en-US" dirty="0" smtClean="0">
              <a:solidFill>
                <a:srgbClr val="7030A0"/>
              </a:solidFill>
            </a:endParaRPr>
          </a:p>
          <a:p>
            <a:pPr lvl="1"/>
            <a:endParaRPr lang="en-US" dirty="0" smtClean="0">
              <a:solidFill>
                <a:srgbClr val="7030A0"/>
              </a:solidFill>
            </a:endParaRPr>
          </a:p>
          <a:p>
            <a:r>
              <a:rPr lang="ru-RU" dirty="0"/>
              <a:t>Монтажная пластина	</a:t>
            </a:r>
            <a:r>
              <a:rPr lang="ru-RU" sz="2000" dirty="0">
                <a:solidFill>
                  <a:srgbClr val="7030A0"/>
                </a:solidFill>
              </a:rPr>
              <a:t>- </a:t>
            </a:r>
            <a:r>
              <a:rPr lang="ru-RU" sz="2000" dirty="0" smtClean="0">
                <a:solidFill>
                  <a:srgbClr val="7030A0"/>
                </a:solidFill>
              </a:rPr>
              <a:t>0145</a:t>
            </a:r>
            <a:r>
              <a:rPr lang="en-US" sz="2000" dirty="0" smtClean="0">
                <a:solidFill>
                  <a:srgbClr val="7030A0"/>
                </a:solidFill>
              </a:rPr>
              <a:t>62</a:t>
            </a:r>
            <a:endParaRPr lang="en-US" sz="2000" dirty="0">
              <a:solidFill>
                <a:srgbClr val="7030A0"/>
              </a:solidFill>
            </a:endParaRPr>
          </a:p>
          <a:p>
            <a:pPr marL="358775" lvl="1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lvl="1"/>
            <a:endParaRPr lang="en-US" dirty="0" smtClean="0">
              <a:solidFill>
                <a:srgbClr val="7030A0"/>
              </a:solidFill>
            </a:endParaRPr>
          </a:p>
          <a:p>
            <a:r>
              <a:rPr lang="ru-RU" dirty="0"/>
              <a:t>Монтажный </a:t>
            </a:r>
            <a:r>
              <a:rPr lang="ru-RU" dirty="0" smtClean="0"/>
              <a:t>уголок</a:t>
            </a:r>
            <a:r>
              <a:rPr lang="en-US" dirty="0" smtClean="0"/>
              <a:t>	-	</a:t>
            </a:r>
            <a:r>
              <a:rPr lang="en-US" dirty="0">
                <a:solidFill>
                  <a:srgbClr val="7030A0"/>
                </a:solidFill>
              </a:rPr>
              <a:t>014501</a:t>
            </a:r>
          </a:p>
          <a:p>
            <a:pPr marL="358775" lvl="1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endParaRPr lang="da-DK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538" y="4285934"/>
            <a:ext cx="859929" cy="1365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503" y="3495679"/>
            <a:ext cx="1565377" cy="754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1340768"/>
            <a:ext cx="2285066" cy="216024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745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Крепеж</a:t>
            </a:r>
            <a:br>
              <a:rPr lang="ru-RU" dirty="0" smtClean="0"/>
            </a:br>
            <a:r>
              <a:rPr lang="ru-RU" sz="1800" dirty="0" smtClean="0"/>
              <a:t>2003-2015 </a:t>
            </a:r>
            <a:r>
              <a:rPr lang="ru-RU" sz="1800" dirty="0" err="1" smtClean="0"/>
              <a:t>гг</a:t>
            </a:r>
            <a:r>
              <a:rPr lang="ru-RU" sz="1800" dirty="0" smtClean="0"/>
              <a:t> (например,  </a:t>
            </a:r>
            <a:r>
              <a:rPr lang="en-US" sz="1800" dirty="0" smtClean="0"/>
              <a:t>GZL M08 1059D)</a:t>
            </a:r>
            <a:endParaRPr lang="en-US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147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4638692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 smtClean="0"/>
              <a:t>Упаковка с крепежом </a:t>
            </a:r>
            <a:br>
              <a:rPr lang="ru-RU" dirty="0" smtClean="0"/>
            </a:br>
            <a:r>
              <a:rPr lang="ru-RU" sz="1400" dirty="0" smtClean="0"/>
              <a:t>(в комплекте 4-6 монтажных уголков, </a:t>
            </a:r>
            <a:br>
              <a:rPr lang="ru-RU" sz="1400" dirty="0" smtClean="0"/>
            </a:br>
            <a:r>
              <a:rPr lang="ru-RU" sz="1400" dirty="0" smtClean="0"/>
              <a:t>шурупы, пластиковый клинышек):</a:t>
            </a:r>
            <a:endParaRPr lang="en-US" dirty="0" smtClean="0"/>
          </a:p>
          <a:p>
            <a:r>
              <a:rPr lang="ru-RU" sz="1200" dirty="0" smtClean="0"/>
              <a:t>Для окон с высотой до 118 см 	- </a:t>
            </a:r>
            <a:r>
              <a:rPr lang="ru-RU" sz="2000" dirty="0" smtClean="0">
                <a:solidFill>
                  <a:srgbClr val="7030A0"/>
                </a:solidFill>
              </a:rPr>
              <a:t>765128-06</a:t>
            </a:r>
          </a:p>
          <a:p>
            <a:r>
              <a:rPr lang="ru-RU" sz="1200" dirty="0" smtClean="0"/>
              <a:t>Для окон с высотой 140 см и выше	- </a:t>
            </a:r>
            <a:r>
              <a:rPr lang="ru-RU" sz="2000" dirty="0" smtClean="0">
                <a:solidFill>
                  <a:srgbClr val="7030A0"/>
                </a:solidFill>
              </a:rPr>
              <a:t>765128-10</a:t>
            </a: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dirty="0" smtClean="0"/>
              <a:t>Монтажная пластина	</a:t>
            </a:r>
            <a:r>
              <a:rPr lang="ru-RU" sz="2000" dirty="0" smtClean="0">
                <a:solidFill>
                  <a:srgbClr val="7030A0"/>
                </a:solidFill>
              </a:rPr>
              <a:t>- 014530</a:t>
            </a:r>
            <a:endParaRPr lang="en-US" sz="2000" dirty="0" smtClean="0">
              <a:solidFill>
                <a:srgbClr val="7030A0"/>
              </a:solidFill>
            </a:endParaRPr>
          </a:p>
          <a:p>
            <a:endParaRPr lang="en-US" sz="2000" dirty="0" smtClean="0">
              <a:solidFill>
                <a:srgbClr val="7030A0"/>
              </a:solidFill>
            </a:endParaRPr>
          </a:p>
          <a:p>
            <a:endParaRPr lang="en-US" sz="2000" dirty="0" smtClean="0">
              <a:solidFill>
                <a:srgbClr val="7030A0"/>
              </a:solidFill>
            </a:endParaRPr>
          </a:p>
          <a:p>
            <a:r>
              <a:rPr lang="ru-RU" dirty="0" smtClean="0"/>
              <a:t>Монтажный уголок </a:t>
            </a:r>
            <a:r>
              <a:rPr lang="ru-RU" sz="2000" dirty="0" smtClean="0">
                <a:solidFill>
                  <a:srgbClr val="7030A0"/>
                </a:solidFill>
              </a:rPr>
              <a:t>		- 014531</a:t>
            </a: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				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5058911"/>
            <a:ext cx="1785950" cy="87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окнам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0520" y="1043306"/>
            <a:ext cx="2232248" cy="2921084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811" y="3794377"/>
            <a:ext cx="85725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Запасные части для окна пластмассовые</a:t>
            </a:r>
            <a:endParaRPr lang="en-US" sz="24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6744617" cy="51054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Пружинный замок (</a:t>
            </a:r>
            <a:r>
              <a:rPr lang="en-US" dirty="0" smtClean="0">
                <a:hlinkClick r:id="rId2" action="ppaction://hlinksldjump"/>
              </a:rPr>
              <a:t>GZL</a:t>
            </a:r>
            <a:r>
              <a:rPr lang="ru-RU" dirty="0" smtClean="0">
                <a:hlinkClick r:id="rId2" action="ppaction://hlinksldjump"/>
              </a:rPr>
              <a:t>)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>
                <a:hlinkClick r:id="rId3" action="ppaction://hlinksldjump"/>
              </a:rPr>
              <a:t>Ответная часть замка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Вентиляционное устройство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Решетка вентиляции (</a:t>
            </a:r>
            <a:r>
              <a:rPr lang="en-US" dirty="0" smtClean="0">
                <a:hlinkClick r:id="rId5" action="ppaction://hlinksldjump"/>
              </a:rPr>
              <a:t>GZR, GLR, GLP)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>
                <a:hlinkClick r:id="rId6" action="ppaction://hlinksldjump"/>
              </a:rPr>
              <a:t>Ручки на окна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>
                <a:hlinkClick r:id="rId7" action="ppaction://hlinksldjump"/>
              </a:rPr>
              <a:t>Ключи к замкам</a:t>
            </a:r>
            <a:endParaRPr lang="en-US" dirty="0" smtClean="0"/>
          </a:p>
          <a:p>
            <a:r>
              <a:rPr lang="ru-RU" dirty="0" smtClean="0">
                <a:hlinkClick r:id="rId8" action="ppaction://hlinksldjump"/>
              </a:rPr>
              <a:t>Щеколда</a:t>
            </a:r>
            <a:endParaRPr lang="en-US" dirty="0" smtClean="0"/>
          </a:p>
          <a:p>
            <a:r>
              <a:rPr lang="ru-RU" dirty="0" smtClean="0">
                <a:hlinkClick r:id="rId9" action="ppaction://hlinksldjump"/>
              </a:rPr>
              <a:t>Гнездо задвижки</a:t>
            </a:r>
            <a:endParaRPr lang="ru-RU" dirty="0" smtClean="0"/>
          </a:p>
          <a:p>
            <a:r>
              <a:rPr lang="ru-RU" dirty="0" smtClean="0">
                <a:hlinkClick r:id="rId10" action="ppaction://hlinksldjump"/>
              </a:rPr>
              <a:t>Опора накладки</a:t>
            </a:r>
            <a:endParaRPr lang="en-US" dirty="0" smtClean="0"/>
          </a:p>
          <a:p>
            <a:r>
              <a:rPr lang="ru-RU" dirty="0" smtClean="0">
                <a:hlinkClick r:id="rId11" action="ppaction://hlinksldjump"/>
              </a:rPr>
              <a:t>Уплотнитель нижней накладки поворотной створки</a:t>
            </a:r>
            <a:endParaRPr lang="ru-RU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148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1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Пружинный замок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3709998"/>
          </a:xfrm>
        </p:spPr>
        <p:txBody>
          <a:bodyPr/>
          <a:lstStyle/>
          <a:p>
            <a:r>
              <a:rPr lang="ru-RU" dirty="0" smtClean="0"/>
              <a:t>2003-2015 </a:t>
            </a:r>
            <a:r>
              <a:rPr lang="ru-RU" dirty="0" err="1" smtClean="0"/>
              <a:t>гг</a:t>
            </a:r>
            <a:r>
              <a:rPr lang="ru-RU" dirty="0" smtClean="0"/>
              <a:t> (например,  </a:t>
            </a:r>
            <a:r>
              <a:rPr lang="en-US" dirty="0" smtClean="0"/>
              <a:t>GZL M08 1059D):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			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			017360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или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			017380</a:t>
            </a:r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1992-2003 </a:t>
            </a:r>
            <a:r>
              <a:rPr lang="ru-RU" dirty="0" err="1" smtClean="0"/>
              <a:t>гг</a:t>
            </a:r>
            <a:r>
              <a:rPr lang="ru-RU" dirty="0" smtClean="0"/>
              <a:t> (например,  </a:t>
            </a:r>
            <a:r>
              <a:rPr lang="en-US" dirty="0" smtClean="0"/>
              <a:t>GZL 308 1054):</a:t>
            </a:r>
          </a:p>
          <a:p>
            <a:pPr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			017320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149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1026" name="Picture 2" descr="3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1357298"/>
            <a:ext cx="1619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521495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Посмотреть различия в кодах продуктовых линеек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pPr lvl="0"/>
            <a:r>
              <a:rPr lang="da-DK" sz="1600" dirty="0" err="1" smtClean="0"/>
              <a:t>Накладки</a:t>
            </a:r>
            <a:r>
              <a:rPr lang="da-DK" sz="1600" dirty="0" smtClean="0"/>
              <a:t> </a:t>
            </a:r>
            <a:r>
              <a:rPr lang="da-DK" sz="1600" dirty="0" err="1" smtClean="0"/>
              <a:t>для</a:t>
            </a:r>
            <a:r>
              <a:rPr lang="da-DK" sz="1600" dirty="0" smtClean="0"/>
              <a:t> </a:t>
            </a:r>
            <a:r>
              <a:rPr lang="da-DK" sz="1600" dirty="0" err="1" smtClean="0"/>
              <a:t>окна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2000" dirty="0" err="1" smtClean="0"/>
              <a:t>Упаковка</a:t>
            </a:r>
            <a:r>
              <a:rPr lang="da-DK" sz="2000" dirty="0" smtClean="0"/>
              <a:t> с </a:t>
            </a:r>
            <a:r>
              <a:rPr lang="da-DK" sz="2000" dirty="0" err="1" smtClean="0"/>
              <a:t>накладками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>VELUX PREMIUM</a:t>
            </a:r>
            <a:r>
              <a:rPr lang="da-DK" sz="1600" dirty="0" smtClean="0">
                <a:solidFill>
                  <a:srgbClr val="FF0000"/>
                </a:solidFill>
              </a:rPr>
              <a:t> </a:t>
            </a:r>
            <a:r>
              <a:rPr lang="da-DK" sz="1600" dirty="0" smtClean="0"/>
              <a:t>(например,  GGL M</a:t>
            </a:r>
            <a:r>
              <a:rPr lang="en-US" sz="1600" dirty="0" smtClean="0">
                <a:solidFill>
                  <a:srgbClr val="FF0000"/>
                </a:solidFill>
              </a:rPr>
              <a:t>K</a:t>
            </a:r>
            <a:r>
              <a:rPr lang="da-DK" sz="1600" dirty="0" smtClean="0"/>
              <a:t>08 3</a:t>
            </a:r>
            <a:r>
              <a:rPr lang="da-DK" sz="1600" dirty="0" smtClean="0">
                <a:solidFill>
                  <a:srgbClr val="FF0000"/>
                </a:solidFill>
              </a:rPr>
              <a:t>0</a:t>
            </a:r>
            <a:r>
              <a:rPr lang="da-DK" sz="1600" dirty="0" smtClean="0"/>
              <a:t>73) - </a:t>
            </a:r>
            <a:r>
              <a:rPr lang="da-DK" sz="1600" dirty="0" smtClean="0">
                <a:solidFill>
                  <a:srgbClr val="FF0000"/>
                </a:solidFill>
              </a:rPr>
              <a:t>Алюминий</a:t>
            </a:r>
            <a:endParaRPr lang="da-DK" sz="1600" dirty="0">
              <a:solidFill>
                <a:srgbClr val="FF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68166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2628900" lvl="5" indent="-342900"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kumimoji="0" lang="da-DK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GGL, GGU, GPL,</a:t>
            </a:r>
            <a:r>
              <a:rPr kumimoji="0" lang="da-DK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GPU</a:t>
            </a:r>
            <a:r>
              <a:rPr kumimoji="0" lang="da-DK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		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CK02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ZWC CK02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0100			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CK04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CK04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 			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FK04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FK04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 			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FK06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FK06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 			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MK04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MK04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 			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MK06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MK06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 	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MK08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MK08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MK10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MK10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PK06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PK06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PK08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da-DK" sz="1400" kern="0">
                <a:solidFill>
                  <a:schemeClr val="accent2">
                    <a:lumMod val="50000"/>
                  </a:schemeClr>
                </a:solidFill>
              </a:rPr>
              <a:t>ZWC 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PK08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PK10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da-DK" sz="1400" kern="0">
                <a:solidFill>
                  <a:schemeClr val="accent2">
                    <a:lumMod val="50000"/>
                  </a:schemeClr>
                </a:solidFill>
              </a:rPr>
              <a:t>ZWC 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PK10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SK06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SK06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SK08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SK08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 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SK10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SK10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UK04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UK04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 			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UK08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UK08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UK10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UK10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 			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5" y="1471594"/>
            <a:ext cx="2398803" cy="25642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98155" y="4150132"/>
            <a:ext cx="3794764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Накладки 5 и 6 идут в комплекте с окном</a:t>
            </a:r>
          </a:p>
          <a:p>
            <a:endParaRPr lang="en-US" sz="1400" dirty="0" smtClean="0"/>
          </a:p>
          <a:p>
            <a:endParaRPr lang="ru-RU" sz="1400" dirty="0"/>
          </a:p>
          <a:p>
            <a:r>
              <a:rPr lang="ru-RU" sz="1400" dirty="0" smtClean="0"/>
              <a:t>Накладки 2 и 4 идут в комплекте с окладом или в упаковке</a:t>
            </a:r>
            <a:r>
              <a:rPr lang="en-US" sz="1400" dirty="0" smtClean="0"/>
              <a:t> ZWC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7569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Ответная часть замка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3433936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Ответная часть пружинного замка </a:t>
            </a:r>
            <a:r>
              <a:rPr lang="en-US" dirty="0" smtClean="0">
                <a:hlinkClick r:id="rId3" action="ppaction://hlinksldjump"/>
              </a:rPr>
              <a:t>GZR, GLR</a:t>
            </a:r>
            <a:endParaRPr lang="en-US" dirty="0" smtClean="0"/>
          </a:p>
          <a:p>
            <a:r>
              <a:rPr lang="ru-RU" dirty="0" smtClean="0">
                <a:hlinkClick r:id="rId4" action="ppaction://hlinksldjump"/>
              </a:rPr>
              <a:t>Ответная часть пружинного замка </a:t>
            </a:r>
            <a:r>
              <a:rPr lang="en-US" dirty="0" smtClean="0">
                <a:hlinkClick r:id="rId4" action="ppaction://hlinksldjump"/>
              </a:rPr>
              <a:t>GZL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Ответная часть нижней ручки </a:t>
            </a:r>
            <a:r>
              <a:rPr lang="en-US" dirty="0" smtClean="0">
                <a:hlinkClick r:id="rId5" action="ppaction://hlinksldjump"/>
              </a:rPr>
              <a:t>GZR, GLR, GLP</a:t>
            </a:r>
            <a:endParaRPr lang="en-US" dirty="0" smtClean="0"/>
          </a:p>
          <a:p>
            <a:r>
              <a:rPr lang="en-US" dirty="0" smtClean="0">
                <a:hlinkClick r:id="rId6" action="ppaction://hlinksldjump"/>
              </a:rPr>
              <a:t>GGL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150</a:t>
            </a:fld>
            <a:endParaRPr lang="da-DK" dirty="0"/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7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8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5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Запасные части для окна пластмассовые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000" dirty="0"/>
              <a:t>Ответная часть пружинного замка (</a:t>
            </a:r>
            <a:r>
              <a:rPr lang="en-US" sz="2000" dirty="0" smtClean="0"/>
              <a:t>GZR, GLR</a:t>
            </a:r>
            <a:r>
              <a:rPr lang="ru-RU" sz="2000" dirty="0" smtClean="0"/>
              <a:t>)</a:t>
            </a:r>
            <a:endParaRPr lang="da-D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419032"/>
            <a:ext cx="2712169" cy="576064"/>
          </a:xfrm>
        </p:spPr>
        <p:txBody>
          <a:bodyPr/>
          <a:lstStyle/>
          <a:p>
            <a:pPr marL="342900" lvl="8" indent="-34290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Код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790610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151</a:t>
            </a:fld>
            <a:endParaRPr lang="da-DK" dirty="0"/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окнам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2" y="2204864"/>
            <a:ext cx="986780" cy="100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окна пластмассовые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Ответная часть пружинного замка (</a:t>
            </a:r>
            <a:r>
              <a:rPr lang="en-US" sz="2000" dirty="0" smtClean="0"/>
              <a:t>GZL</a:t>
            </a:r>
            <a:r>
              <a:rPr lang="ru-RU" sz="2000" dirty="0" smtClean="0"/>
              <a:t>)</a:t>
            </a:r>
            <a:endParaRPr lang="en-US" sz="2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1992-2015 </a:t>
            </a:r>
            <a:r>
              <a:rPr lang="ru-RU" dirty="0" err="1" smtClean="0"/>
              <a:t>гг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800100" lvl="8" indent="-342900">
              <a:buNone/>
            </a:pPr>
            <a:endParaRPr lang="ru-RU" dirty="0" smtClean="0">
              <a:ea typeface="+mn-ea"/>
              <a:cs typeface="+mn-cs"/>
            </a:endParaRPr>
          </a:p>
          <a:p>
            <a:pPr marL="800100" lvl="8" indent="-34290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ea typeface="+mn-ea"/>
              <a:cs typeface="+mn-cs"/>
            </a:endParaRPr>
          </a:p>
          <a:p>
            <a:pPr marL="800100" lvl="8" indent="-342900">
              <a:buNone/>
            </a:pPr>
            <a:r>
              <a:rPr lang="ru-RU" dirty="0" smtClean="0">
                <a:ea typeface="+mn-ea"/>
                <a:cs typeface="+mn-cs"/>
              </a:rPr>
              <a:t>Внутренний элемент	-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	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Код 017322</a:t>
            </a:r>
          </a:p>
          <a:p>
            <a:pPr marL="800100" lvl="8" indent="-34290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ea typeface="+mn-ea"/>
              <a:cs typeface="+mn-cs"/>
            </a:endParaRPr>
          </a:p>
          <a:p>
            <a:pPr marL="800100" lvl="8" indent="-34290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ea typeface="+mn-ea"/>
              <a:cs typeface="+mn-cs"/>
            </a:endParaRPr>
          </a:p>
          <a:p>
            <a:pPr marL="800100" lvl="8" indent="-342900">
              <a:buNone/>
            </a:pPr>
            <a:r>
              <a:rPr lang="ru-RU" dirty="0" smtClean="0"/>
              <a:t>Внешний элемент	-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	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Код 017321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152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2571744"/>
            <a:ext cx="15001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800" dirty="0" err="1" smtClean="0"/>
              <a:t>Запасные</a:t>
            </a:r>
            <a:r>
              <a:rPr lang="da-DK" sz="1800" dirty="0" smtClean="0"/>
              <a:t> </a:t>
            </a:r>
            <a:r>
              <a:rPr lang="da-DK" sz="1800" dirty="0" err="1" smtClean="0"/>
              <a:t>части</a:t>
            </a:r>
            <a:r>
              <a:rPr lang="da-DK" sz="1800" dirty="0" smtClean="0"/>
              <a:t> </a:t>
            </a:r>
            <a:r>
              <a:rPr lang="da-DK" sz="1800" dirty="0" err="1" smtClean="0"/>
              <a:t>для</a:t>
            </a:r>
            <a:r>
              <a:rPr lang="da-DK" sz="1800" dirty="0" smtClean="0"/>
              <a:t> </a:t>
            </a:r>
            <a:r>
              <a:rPr lang="da-DK" sz="1800" dirty="0" err="1" smtClean="0"/>
              <a:t>окна</a:t>
            </a:r>
            <a:r>
              <a:rPr lang="da-DK" sz="1800" dirty="0" smtClean="0"/>
              <a:t> </a:t>
            </a:r>
            <a:r>
              <a:rPr lang="da-DK" sz="1800" dirty="0" err="1" smtClean="0"/>
              <a:t>пластмассовые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000" dirty="0" err="1" smtClean="0"/>
              <a:t>Ответная</a:t>
            </a:r>
            <a:r>
              <a:rPr lang="da-DK" sz="2000" dirty="0" smtClean="0"/>
              <a:t> </a:t>
            </a:r>
            <a:r>
              <a:rPr lang="da-DK" sz="2000" dirty="0" err="1" smtClean="0"/>
              <a:t>часть</a:t>
            </a:r>
            <a:r>
              <a:rPr lang="da-DK" sz="2000" dirty="0" smtClean="0"/>
              <a:t> </a:t>
            </a:r>
            <a:r>
              <a:rPr lang="ru-RU" sz="2000" dirty="0" smtClean="0"/>
              <a:t>нижней ручки </a:t>
            </a:r>
            <a:r>
              <a:rPr lang="da-DK" sz="2000" dirty="0" smtClean="0"/>
              <a:t>(GZ</a:t>
            </a:r>
            <a:r>
              <a:rPr lang="en-US" sz="2000" dirty="0"/>
              <a:t>R</a:t>
            </a:r>
            <a:r>
              <a:rPr lang="da-DK" sz="2000" dirty="0" smtClean="0"/>
              <a:t>, GLR, GLP)</a:t>
            </a:r>
            <a:endParaRPr lang="da-D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419032"/>
            <a:ext cx="2712169" cy="576064"/>
          </a:xfrm>
        </p:spPr>
        <p:txBody>
          <a:bodyPr/>
          <a:lstStyle/>
          <a:p>
            <a:pPr marL="342900" lvl="8" indent="-342900"/>
            <a:r>
              <a:rPr lang="da-DK" sz="2000" dirty="0" err="1" smtClean="0">
                <a:solidFill>
                  <a:schemeClr val="accent2">
                    <a:lumMod val="50000"/>
                  </a:schemeClr>
                </a:solidFill>
              </a:rPr>
              <a:t>Код</a:t>
            </a:r>
            <a:r>
              <a:rPr lang="da-DK" sz="2000" dirty="0" smtClean="0">
                <a:solidFill>
                  <a:schemeClr val="accent2">
                    <a:lumMod val="50000"/>
                  </a:schemeClr>
                </a:solidFill>
              </a:rPr>
              <a:t> 355061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153</a:t>
            </a:fld>
            <a:endParaRPr lang="da-DK" dirty="0"/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hlinkClick r:id="rId4" action="ppaction://hlinksldjump"/>
              </a:rPr>
              <a:t>Вернуться</a:t>
            </a:r>
            <a:r>
              <a:rPr lang="da-DK" dirty="0" smtClean="0">
                <a:hlinkClick r:id="rId4" action="ppaction://hlinksldjump"/>
              </a:rPr>
              <a:t> к </a:t>
            </a:r>
            <a:r>
              <a:rPr lang="da-DK" dirty="0" err="1" smtClean="0">
                <a:hlinkClick r:id="rId4" action="ppaction://hlinksldjump"/>
              </a:rPr>
              <a:t>окнам</a:t>
            </a:r>
            <a:endParaRPr lang="da-DK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11" y="2419032"/>
            <a:ext cx="1361234" cy="64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2709866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VELUX PREMIUM </a:t>
            </a:r>
            <a:r>
              <a:rPr lang="en-US" dirty="0"/>
              <a:t>(</a:t>
            </a:r>
            <a:r>
              <a:rPr lang="ru-RU" dirty="0"/>
              <a:t>например, </a:t>
            </a:r>
            <a:r>
              <a:rPr lang="en-US" smtClean="0"/>
              <a:t>GGL M</a:t>
            </a:r>
            <a:r>
              <a:rPr lang="en-US" smtClean="0">
                <a:solidFill>
                  <a:srgbClr val="FF0000"/>
                </a:solidFill>
              </a:rPr>
              <a:t>K</a:t>
            </a:r>
            <a:r>
              <a:rPr lang="en-US" smtClean="0"/>
              <a:t>08 </a:t>
            </a:r>
            <a:r>
              <a:rPr lang="en-US" dirty="0" smtClean="0"/>
              <a:t>3070</a:t>
            </a:r>
            <a:r>
              <a:rPr lang="en-US" dirty="0"/>
              <a:t>):</a:t>
            </a:r>
          </a:p>
          <a:p>
            <a:pPr marL="342900" lvl="7" indent="-342900"/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Код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025221</a:t>
            </a:r>
            <a:endParaRPr lang="en-US" sz="2000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1992</a:t>
            </a:r>
            <a:r>
              <a:rPr lang="ru-RU" dirty="0" smtClean="0">
                <a:solidFill>
                  <a:srgbClr val="FF0000"/>
                </a:solidFill>
              </a:rPr>
              <a:t>-2015 </a:t>
            </a:r>
            <a:r>
              <a:rPr lang="ru-RU" dirty="0" err="1">
                <a:solidFill>
                  <a:srgbClr val="FF0000"/>
                </a:solidFill>
              </a:rPr>
              <a:t>гг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ru-RU" dirty="0"/>
              <a:t>например, </a:t>
            </a:r>
            <a:r>
              <a:rPr lang="en-US" dirty="0" smtClean="0"/>
              <a:t>GGL </a:t>
            </a:r>
            <a:r>
              <a:rPr lang="en-US" dirty="0"/>
              <a:t>M08 </a:t>
            </a:r>
            <a:r>
              <a:rPr lang="en-US" dirty="0" smtClean="0"/>
              <a:t>3073G</a:t>
            </a:r>
            <a:r>
              <a:rPr lang="en-US" dirty="0"/>
              <a:t>):</a:t>
            </a:r>
          </a:p>
          <a:p>
            <a:pPr marL="342900" lvl="7" indent="-342900"/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Код 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025116</a:t>
            </a:r>
            <a:endParaRPr lang="en-US" sz="2000" dirty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154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1600" dirty="0" smtClean="0"/>
              <a:t>Запасные части для окна пластмассовые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Ответная замка (</a:t>
            </a:r>
            <a:r>
              <a:rPr lang="en-US" sz="2000" dirty="0" smtClean="0"/>
              <a:t>GGL</a:t>
            </a:r>
            <a:r>
              <a:rPr lang="ru-RU" sz="2000" dirty="0" smtClean="0"/>
              <a:t>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окнам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3537" y="3613408"/>
            <a:ext cx="2571768" cy="78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Вентиляционное устройство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4082008"/>
          </a:xfrm>
        </p:spPr>
        <p:txBody>
          <a:bodyPr/>
          <a:lstStyle/>
          <a:p>
            <a:r>
              <a:rPr lang="en-US" dirty="0" smtClean="0">
                <a:hlinkClick r:id="rId3" action="ppaction://hlinksldjump"/>
              </a:rPr>
              <a:t>GZR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GLR, GLP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GZL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155</a:t>
            </a:fld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7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Запасные части для окна пластмассовые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Вентиляционное устройство (</a:t>
            </a:r>
            <a:r>
              <a:rPr lang="en-US" sz="2000" dirty="0" smtClean="0">
                <a:solidFill>
                  <a:srgbClr val="FF0000"/>
                </a:solidFill>
              </a:rPr>
              <a:t>GZR</a:t>
            </a:r>
            <a:r>
              <a:rPr lang="ru-RU" sz="2000" dirty="0" smtClean="0"/>
              <a:t>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 smtClean="0">
                <a:solidFill>
                  <a:srgbClr val="FF0000"/>
                </a:solidFill>
              </a:rPr>
              <a:t>VELUX OPTIMA</a:t>
            </a:r>
            <a:endParaRPr lang="da-DK" sz="1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199"/>
            <a:ext cx="8439150" cy="3289921"/>
          </a:xfrm>
        </p:spPr>
        <p:txBody>
          <a:bodyPr/>
          <a:lstStyle/>
          <a:p>
            <a:r>
              <a:rPr lang="en-US" sz="1600" dirty="0"/>
              <a:t>C02	-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353920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dirty="0"/>
              <a:t>C04	-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353920</a:t>
            </a:r>
            <a:b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dirty="0"/>
              <a:t>F04	-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353921</a:t>
            </a:r>
            <a:endParaRPr lang="en-US" sz="1600" dirty="0"/>
          </a:p>
          <a:p>
            <a:r>
              <a:rPr lang="en-US" sz="1600" dirty="0"/>
              <a:t>F06	-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353921</a:t>
            </a:r>
            <a:endParaRPr lang="en-US" sz="1600" dirty="0"/>
          </a:p>
          <a:p>
            <a:r>
              <a:rPr lang="en-US" sz="1600" dirty="0" smtClean="0"/>
              <a:t>M04</a:t>
            </a:r>
            <a:r>
              <a:rPr lang="en-US" sz="1600" dirty="0"/>
              <a:t>	-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353921</a:t>
            </a:r>
            <a:endParaRPr lang="en-US" sz="1600" dirty="0"/>
          </a:p>
          <a:p>
            <a:r>
              <a:rPr lang="en-US" sz="1600" dirty="0"/>
              <a:t>M06	-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353921</a:t>
            </a:r>
            <a:endParaRPr lang="en-US" sz="1600" dirty="0"/>
          </a:p>
          <a:p>
            <a:r>
              <a:rPr lang="en-US" sz="1600" dirty="0"/>
              <a:t>M08	-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353921</a:t>
            </a:r>
            <a:endParaRPr lang="en-US" sz="1600" dirty="0"/>
          </a:p>
          <a:p>
            <a:r>
              <a:rPr lang="en-US" sz="1600" dirty="0" smtClean="0"/>
              <a:t>P06</a:t>
            </a:r>
            <a:r>
              <a:rPr lang="en-US" sz="1600" dirty="0"/>
              <a:t>	-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353921</a:t>
            </a:r>
            <a:endParaRPr lang="en-US" sz="1600" dirty="0"/>
          </a:p>
          <a:p>
            <a:r>
              <a:rPr lang="en-US" sz="1600" dirty="0" smtClean="0"/>
              <a:t>S06</a:t>
            </a:r>
            <a:r>
              <a:rPr lang="en-US" sz="1600" dirty="0"/>
              <a:t>	-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353921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156</a:t>
            </a:fld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окнам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238" y="1219199"/>
            <a:ext cx="3809206" cy="317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Запасные части для окна пластмассовые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Вентиляционное устройство (</a:t>
            </a:r>
            <a:r>
              <a:rPr lang="en-US" sz="2000" dirty="0" smtClean="0">
                <a:solidFill>
                  <a:srgbClr val="FF0000"/>
                </a:solidFill>
              </a:rPr>
              <a:t>GLR, GLP</a:t>
            </a:r>
            <a:r>
              <a:rPr lang="ru-RU" sz="2000" dirty="0" smtClean="0"/>
              <a:t>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>
                <a:solidFill>
                  <a:srgbClr val="FF0000"/>
                </a:solidFill>
              </a:rPr>
              <a:t>VELUX OPTIMA</a:t>
            </a:r>
            <a:endParaRPr lang="da-DK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157</a:t>
            </a:fld>
            <a:endParaRPr lang="da-DK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255" y="1199269"/>
            <a:ext cx="4237745" cy="307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9" name="Flowchart: Alternate Process 8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5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4008313" cy="271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111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798513" indent="-2111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057275" indent="-2397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12668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7240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21812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6384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0956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ru-RU" kern="0" dirty="0" smtClean="0"/>
          </a:p>
          <a:p>
            <a:pPr>
              <a:defRPr/>
            </a:pPr>
            <a:endParaRPr lang="ru-RU" kern="0" dirty="0" smtClean="0"/>
          </a:p>
          <a:p>
            <a:pPr>
              <a:defRPr/>
            </a:pPr>
            <a:endParaRPr lang="ru-RU" kern="0" dirty="0" smtClean="0"/>
          </a:p>
          <a:p>
            <a:pPr lvl="6" indent="-342900">
              <a:defRPr/>
            </a:pPr>
            <a:r>
              <a:rPr lang="ru-RU" sz="2000" kern="0" dirty="0" smtClean="0">
                <a:solidFill>
                  <a:srgbClr val="0070C0"/>
                </a:solidFill>
              </a:rPr>
              <a:t>Код  </a:t>
            </a:r>
            <a:r>
              <a:rPr lang="en-US" sz="2000" kern="0" dirty="0" smtClean="0">
                <a:solidFill>
                  <a:srgbClr val="0070C0"/>
                </a:solidFill>
              </a:rPr>
              <a:t>351210</a:t>
            </a:r>
          </a:p>
          <a:p>
            <a:pPr>
              <a:defRPr/>
            </a:pPr>
            <a:endParaRPr lang="ru-RU" kern="0" dirty="0" smtClean="0"/>
          </a:p>
          <a:p>
            <a:pPr>
              <a:defRPr/>
            </a:pPr>
            <a:endParaRPr lang="ru-RU" kern="0" dirty="0" smtClean="0"/>
          </a:p>
        </p:txBody>
      </p:sp>
    </p:spTree>
    <p:extLst>
      <p:ext uri="{BB962C8B-B14F-4D97-AF65-F5344CB8AC3E}">
        <p14:creationId xmlns:p14="http://schemas.microsoft.com/office/powerpoint/2010/main" val="23393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C02	-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353653</a:t>
            </a:r>
          </a:p>
          <a:p>
            <a:r>
              <a:rPr lang="en-US" sz="1600" dirty="0" smtClean="0"/>
              <a:t>C04	-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353653</a:t>
            </a:r>
          </a:p>
          <a:p>
            <a:r>
              <a:rPr lang="en-US" sz="1600" dirty="0" smtClean="0"/>
              <a:t>F04	-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353653</a:t>
            </a:r>
            <a:endParaRPr lang="en-US" sz="1600" dirty="0" smtClean="0"/>
          </a:p>
          <a:p>
            <a:r>
              <a:rPr lang="en-US" sz="1600" dirty="0" smtClean="0"/>
              <a:t>F06	-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353653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M04	-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353652</a:t>
            </a:r>
            <a:endParaRPr lang="en-US" sz="1600" dirty="0" smtClean="0"/>
          </a:p>
          <a:p>
            <a:r>
              <a:rPr lang="en-US" sz="1600" dirty="0" smtClean="0"/>
              <a:t>M06	-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353652</a:t>
            </a:r>
            <a:endParaRPr lang="en-US" sz="1600" dirty="0" smtClean="0"/>
          </a:p>
          <a:p>
            <a:r>
              <a:rPr lang="en-US" sz="1600" dirty="0" smtClean="0"/>
              <a:t>M08	-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353652</a:t>
            </a:r>
            <a:endParaRPr lang="en-US" sz="1600" dirty="0" smtClean="0"/>
          </a:p>
          <a:p>
            <a:r>
              <a:rPr lang="en-US" sz="1600" dirty="0" smtClean="0"/>
              <a:t>M10	-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353652</a:t>
            </a:r>
            <a:endParaRPr lang="en-US" sz="1600" dirty="0" smtClean="0"/>
          </a:p>
          <a:p>
            <a:r>
              <a:rPr lang="en-US" sz="1600" dirty="0" smtClean="0"/>
              <a:t>P06	-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353652</a:t>
            </a:r>
            <a:endParaRPr lang="en-US" sz="1600" dirty="0" smtClean="0"/>
          </a:p>
          <a:p>
            <a:r>
              <a:rPr lang="en-US" sz="1600" dirty="0" smtClean="0"/>
              <a:t>P08	-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353652</a:t>
            </a:r>
            <a:endParaRPr lang="en-US" sz="1600" dirty="0" smtClean="0"/>
          </a:p>
          <a:p>
            <a:r>
              <a:rPr lang="en-US" sz="1600" dirty="0" smtClean="0"/>
              <a:t>S06	-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353652</a:t>
            </a:r>
            <a:endParaRPr lang="en-US" sz="1600" dirty="0" smtClean="0"/>
          </a:p>
          <a:p>
            <a:r>
              <a:rPr lang="en-US" sz="1600" dirty="0" smtClean="0"/>
              <a:t>S08	-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353652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158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1600" dirty="0" smtClean="0"/>
              <a:t>Запасные части для окна пластмассовые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Вентиляционное устройство (</a:t>
            </a:r>
            <a:r>
              <a:rPr lang="en-US" sz="2000" dirty="0" smtClean="0">
                <a:solidFill>
                  <a:srgbClr val="FF0000"/>
                </a:solidFill>
              </a:rPr>
              <a:t>GZL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2003-2015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73089" y="1340768"/>
            <a:ext cx="3214710" cy="1571636"/>
            <a:chOff x="1928794" y="1714488"/>
            <a:chExt cx="5643602" cy="371477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794" y="1714488"/>
              <a:ext cx="5643602" cy="371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 bwMode="auto">
            <a:xfrm>
              <a:off x="3929058" y="1714488"/>
              <a:ext cx="3643338" cy="107157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Запасные части для окна пластмассовые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 smtClean="0"/>
              <a:t>Решетка вентиляции (</a:t>
            </a:r>
            <a:r>
              <a:rPr lang="en-US" sz="2000" dirty="0" smtClean="0">
                <a:solidFill>
                  <a:srgbClr val="FF0000"/>
                </a:solidFill>
              </a:rPr>
              <a:t>GZR, GLR</a:t>
            </a:r>
            <a:r>
              <a:rPr lang="en-US" sz="2000" dirty="0">
                <a:solidFill>
                  <a:srgbClr val="FF0000"/>
                </a:solidFill>
              </a:rPr>
              <a:t>, GLP</a:t>
            </a:r>
            <a:r>
              <a:rPr lang="ru-RU" sz="2000" dirty="0"/>
              <a:t>)</a:t>
            </a:r>
            <a:br>
              <a:rPr lang="ru-RU" sz="2000" dirty="0"/>
            </a:br>
            <a:r>
              <a:rPr lang="en-US" sz="2000" dirty="0">
                <a:solidFill>
                  <a:srgbClr val="FF0000"/>
                </a:solidFill>
              </a:rPr>
              <a:t>VELUX OPTIMA</a:t>
            </a:r>
            <a:endParaRPr lang="da-DK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159</a:t>
            </a:fld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636912"/>
            <a:ext cx="6372225" cy="2133600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3864297" cy="36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111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798513" indent="-2111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057275" indent="-2397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12668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7240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21812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6384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0956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ru-RU" kern="0" dirty="0" smtClean="0"/>
          </a:p>
          <a:p>
            <a:pPr>
              <a:defRPr/>
            </a:pPr>
            <a:endParaRPr lang="ru-RU" kern="0" dirty="0" smtClean="0"/>
          </a:p>
          <a:p>
            <a:pPr lvl="6" indent="-342900">
              <a:defRPr/>
            </a:pPr>
            <a:r>
              <a:rPr lang="ru-RU" sz="2000" kern="0" dirty="0" smtClean="0">
                <a:solidFill>
                  <a:srgbClr val="0070C0"/>
                </a:solidFill>
              </a:rPr>
              <a:t>Код  </a:t>
            </a:r>
            <a:r>
              <a:rPr lang="en-US" sz="2000" kern="0" dirty="0" smtClean="0">
                <a:solidFill>
                  <a:srgbClr val="0070C0"/>
                </a:solidFill>
              </a:rPr>
              <a:t>355089</a:t>
            </a:r>
          </a:p>
          <a:p>
            <a:pPr>
              <a:defRPr/>
            </a:pPr>
            <a:endParaRPr lang="ru-RU" kern="0" dirty="0" smtClean="0"/>
          </a:p>
          <a:p>
            <a:pPr>
              <a:defRPr/>
            </a:pPr>
            <a:endParaRPr lang="ru-RU" kern="0" dirty="0" smtClean="0"/>
          </a:p>
        </p:txBody>
      </p:sp>
      <p:sp>
        <p:nvSpPr>
          <p:cNvPr id="11" name="Oval 10"/>
          <p:cNvSpPr/>
          <p:nvPr/>
        </p:nvSpPr>
        <p:spPr bwMode="auto">
          <a:xfrm rot="21063131">
            <a:off x="2853287" y="2989886"/>
            <a:ext cx="3653449" cy="518187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pPr lvl="0"/>
            <a:r>
              <a:rPr lang="da-DK" sz="1600" dirty="0" err="1" smtClean="0"/>
              <a:t>Накладки</a:t>
            </a:r>
            <a:r>
              <a:rPr lang="da-DK" sz="1600" dirty="0" smtClean="0"/>
              <a:t> </a:t>
            </a:r>
            <a:r>
              <a:rPr lang="da-DK" sz="1600" dirty="0" err="1" smtClean="0"/>
              <a:t>для</a:t>
            </a:r>
            <a:r>
              <a:rPr lang="da-DK" sz="1600" dirty="0" smtClean="0"/>
              <a:t> </a:t>
            </a:r>
            <a:r>
              <a:rPr lang="da-DK" sz="1600" dirty="0" err="1" smtClean="0"/>
              <a:t>окна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2000" dirty="0" err="1" smtClean="0"/>
              <a:t>Упаковка</a:t>
            </a:r>
            <a:r>
              <a:rPr lang="da-DK" sz="2000" dirty="0" smtClean="0"/>
              <a:t> с </a:t>
            </a:r>
            <a:r>
              <a:rPr lang="da-DK" sz="2000" dirty="0" err="1" smtClean="0"/>
              <a:t>накладками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1600" dirty="0" smtClean="0">
                <a:solidFill>
                  <a:srgbClr val="FF0000"/>
                </a:solidFill>
              </a:rPr>
              <a:t>VELUX PREMIUM </a:t>
            </a:r>
            <a:r>
              <a:rPr lang="da-DK" sz="1600" dirty="0" smtClean="0"/>
              <a:t>(</a:t>
            </a:r>
            <a:r>
              <a:rPr lang="da-DK" sz="1600" dirty="0" err="1" smtClean="0"/>
              <a:t>например</a:t>
            </a:r>
            <a:r>
              <a:rPr lang="da-DK" sz="1600" dirty="0" smtClean="0"/>
              <a:t>,  GGL M</a:t>
            </a:r>
            <a:r>
              <a:rPr lang="da-DK" sz="1600" dirty="0" smtClean="0">
                <a:solidFill>
                  <a:srgbClr val="FF0000"/>
                </a:solidFill>
              </a:rPr>
              <a:t>K</a:t>
            </a:r>
            <a:r>
              <a:rPr lang="da-DK" sz="1600" dirty="0" smtClean="0"/>
              <a:t>08 3</a:t>
            </a:r>
            <a:r>
              <a:rPr lang="ru-RU" sz="1600" dirty="0" smtClean="0">
                <a:solidFill>
                  <a:srgbClr val="FF0000"/>
                </a:solidFill>
              </a:rPr>
              <a:t>1</a:t>
            </a:r>
            <a:r>
              <a:rPr lang="da-DK" sz="1600" dirty="0" smtClean="0"/>
              <a:t>70) - </a:t>
            </a:r>
            <a:r>
              <a:rPr lang="ru-RU" sz="1600" dirty="0" smtClean="0">
                <a:solidFill>
                  <a:srgbClr val="FF0000"/>
                </a:solidFill>
              </a:rPr>
              <a:t>Медь</a:t>
            </a:r>
            <a:endParaRPr lang="da-DK" sz="1600" dirty="0">
              <a:solidFill>
                <a:srgbClr val="FF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68166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2628900" lvl="5" indent="-342900"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kumimoji="0" lang="da-DK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GGL, GGU, GPL,</a:t>
            </a:r>
            <a:r>
              <a:rPr kumimoji="0" lang="da-DK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GPU</a:t>
            </a:r>
            <a:r>
              <a:rPr kumimoji="0" lang="da-DK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		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CK02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ZWC CK02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0100			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CK04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CK04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 			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FK04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FK04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 			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FK06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FK06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 			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MK04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MK04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 			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MK06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MK06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 	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MK08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MK08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MK10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MK10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PK06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PK06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PK08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da-DK" sz="1400" kern="0">
                <a:solidFill>
                  <a:schemeClr val="accent2">
                    <a:lumMod val="50000"/>
                  </a:schemeClr>
                </a:solidFill>
              </a:rPr>
              <a:t>ZWC 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PK08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PK10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da-DK" sz="1400" kern="0">
                <a:solidFill>
                  <a:schemeClr val="accent2">
                    <a:lumMod val="50000"/>
                  </a:schemeClr>
                </a:solidFill>
              </a:rPr>
              <a:t>ZWC 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PK10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SK06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SK06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SK08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SK08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 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SK10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SK10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UK04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UK04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 			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UK08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UK08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UK10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da-DK" sz="1400" kern="0" smtClean="0">
                <a:solidFill>
                  <a:schemeClr val="accent2">
                    <a:lumMod val="50000"/>
                  </a:schemeClr>
                </a:solidFill>
              </a:rPr>
              <a:t>ZWC UK10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0100 			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5" y="1471594"/>
            <a:ext cx="2398803" cy="25642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98155" y="4150132"/>
            <a:ext cx="3794764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 smtClean="0"/>
              <a:t>Накладки</a:t>
            </a:r>
            <a:r>
              <a:rPr lang="da-DK" sz="1400" dirty="0" smtClean="0"/>
              <a:t> 5 и 6 </a:t>
            </a:r>
            <a:r>
              <a:rPr lang="da-DK" sz="1400" dirty="0" err="1" smtClean="0"/>
              <a:t>идут</a:t>
            </a:r>
            <a:r>
              <a:rPr lang="da-DK" sz="1400" dirty="0" smtClean="0"/>
              <a:t> в </a:t>
            </a:r>
            <a:r>
              <a:rPr lang="da-DK" sz="1400" dirty="0" err="1" smtClean="0"/>
              <a:t>комплекте</a:t>
            </a:r>
            <a:r>
              <a:rPr lang="da-DK" sz="1400" dirty="0" smtClean="0"/>
              <a:t> с </a:t>
            </a:r>
            <a:r>
              <a:rPr lang="da-DK" sz="1400" dirty="0" err="1" smtClean="0"/>
              <a:t>окном</a:t>
            </a:r>
            <a:endParaRPr lang="da-DK" sz="1400" dirty="0" smtClean="0"/>
          </a:p>
          <a:p>
            <a:endParaRPr lang="da-DK" sz="1400" dirty="0" smtClean="0"/>
          </a:p>
          <a:p>
            <a:endParaRPr lang="da-DK" sz="1400" dirty="0" smtClean="0"/>
          </a:p>
          <a:p>
            <a:r>
              <a:rPr lang="da-DK" sz="1400" dirty="0" err="1" smtClean="0"/>
              <a:t>Накладки</a:t>
            </a:r>
            <a:r>
              <a:rPr lang="da-DK" sz="1400" dirty="0" smtClean="0"/>
              <a:t> 2 и 4 </a:t>
            </a:r>
            <a:r>
              <a:rPr lang="da-DK" sz="1400" dirty="0" err="1" smtClean="0"/>
              <a:t>идут</a:t>
            </a:r>
            <a:r>
              <a:rPr lang="da-DK" sz="1400" dirty="0" smtClean="0"/>
              <a:t> в </a:t>
            </a:r>
            <a:r>
              <a:rPr lang="da-DK" sz="1400" dirty="0" err="1" smtClean="0"/>
              <a:t>комплекте</a:t>
            </a:r>
            <a:r>
              <a:rPr lang="da-DK" sz="1400" dirty="0" smtClean="0"/>
              <a:t> с </a:t>
            </a:r>
            <a:r>
              <a:rPr lang="da-DK" sz="1400" dirty="0" err="1" smtClean="0"/>
              <a:t>окладом</a:t>
            </a:r>
            <a:r>
              <a:rPr lang="da-DK" sz="1400" dirty="0" smtClean="0"/>
              <a:t> </a:t>
            </a:r>
            <a:r>
              <a:rPr lang="da-DK" sz="1400" dirty="0" err="1" smtClean="0"/>
              <a:t>или</a:t>
            </a:r>
            <a:r>
              <a:rPr lang="da-DK" sz="1400" dirty="0" smtClean="0"/>
              <a:t> в </a:t>
            </a:r>
            <a:r>
              <a:rPr lang="da-DK" sz="1400" dirty="0" err="1" smtClean="0"/>
              <a:t>упаковке</a:t>
            </a:r>
            <a:r>
              <a:rPr lang="da-DK" sz="1400" dirty="0" smtClean="0"/>
              <a:t> ZWC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86699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Ручки для окон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4440361" cy="4442048"/>
          </a:xfrm>
        </p:spPr>
        <p:txBody>
          <a:bodyPr/>
          <a:lstStyle/>
          <a:p>
            <a:r>
              <a:rPr lang="en-US" dirty="0" smtClean="0">
                <a:hlinkClick r:id="rId3" action="ppaction://hlinksldjump"/>
              </a:rPr>
              <a:t>GZL (</a:t>
            </a:r>
            <a:r>
              <a:rPr lang="ru-RU" dirty="0" smtClean="0">
                <a:hlinkClick r:id="rId3" action="ppaction://hlinksldjump"/>
              </a:rPr>
              <a:t>нижняя</a:t>
            </a:r>
            <a:r>
              <a:rPr lang="en-US" dirty="0" smtClean="0">
                <a:hlinkClick r:id="rId3" action="ppaction://hlinksldjump"/>
              </a:rPr>
              <a:t>)</a:t>
            </a:r>
            <a:endParaRPr lang="ru-RU" dirty="0" smtClean="0"/>
          </a:p>
          <a:p>
            <a:r>
              <a:rPr lang="en-US" dirty="0" smtClean="0">
                <a:hlinkClick r:id="rId4" action="ppaction://hlinksldjump"/>
              </a:rPr>
              <a:t>GZL (</a:t>
            </a:r>
            <a:r>
              <a:rPr lang="ru-RU" dirty="0" smtClean="0">
                <a:hlinkClick r:id="rId4" action="ppaction://hlinksldjump"/>
              </a:rPr>
              <a:t>верхняя)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GZR (</a:t>
            </a:r>
            <a:r>
              <a:rPr lang="ru-RU" dirty="0" smtClean="0">
                <a:hlinkClick r:id="rId5" action="ppaction://hlinksldjump"/>
              </a:rPr>
              <a:t>нижняя</a:t>
            </a:r>
            <a:r>
              <a:rPr lang="en-US" dirty="0" smtClean="0">
                <a:hlinkClick r:id="rId5" action="ppaction://hlinksldjump"/>
              </a:rPr>
              <a:t>)</a:t>
            </a:r>
            <a:endParaRPr lang="ru-RU" dirty="0" smtClean="0"/>
          </a:p>
          <a:p>
            <a:r>
              <a:rPr lang="en-US" dirty="0" smtClean="0">
                <a:hlinkClick r:id="rId6" action="ppaction://hlinksldjump"/>
              </a:rPr>
              <a:t>GZR, GLR (</a:t>
            </a:r>
            <a:r>
              <a:rPr lang="ru-RU" dirty="0" smtClean="0">
                <a:hlinkClick r:id="rId6" action="ppaction://hlinksldjump"/>
              </a:rPr>
              <a:t>верхняя</a:t>
            </a:r>
            <a:r>
              <a:rPr lang="en-US" dirty="0" smtClean="0">
                <a:hlinkClick r:id="rId6" action="ppaction://hlinksldjump"/>
              </a:rPr>
              <a:t>)</a:t>
            </a:r>
            <a:endParaRPr lang="en-US" dirty="0" smtClean="0"/>
          </a:p>
          <a:p>
            <a:r>
              <a:rPr lang="en-US" dirty="0" smtClean="0">
                <a:hlinkClick r:id="rId7" action="ppaction://hlinksldjump"/>
              </a:rPr>
              <a:t>GLR (</a:t>
            </a:r>
            <a:r>
              <a:rPr lang="ru-RU" dirty="0" smtClean="0">
                <a:hlinkClick r:id="rId7" action="ppaction://hlinksldjump"/>
              </a:rPr>
              <a:t>нижняя)</a:t>
            </a:r>
            <a:endParaRPr lang="en-US" dirty="0" smtClean="0"/>
          </a:p>
          <a:p>
            <a:r>
              <a:rPr lang="en-US" dirty="0" smtClean="0">
                <a:hlinkClick r:id="rId6" action="ppaction://hlinksldjump"/>
              </a:rPr>
              <a:t>GLR (</a:t>
            </a:r>
            <a:r>
              <a:rPr lang="ru-RU" dirty="0" smtClean="0">
                <a:hlinkClick r:id="rId6" action="ppaction://hlinksldjump"/>
              </a:rPr>
              <a:t>верхняя)</a:t>
            </a:r>
            <a:endParaRPr lang="en-US" dirty="0"/>
          </a:p>
          <a:p>
            <a:r>
              <a:rPr lang="en-US" dirty="0" smtClean="0">
                <a:hlinkClick r:id="rId8" action="ppaction://hlinksldjump"/>
              </a:rPr>
              <a:t>GLP</a:t>
            </a:r>
            <a:endParaRPr lang="en-US" dirty="0" smtClean="0"/>
          </a:p>
          <a:p>
            <a:r>
              <a:rPr lang="en-US" dirty="0" smtClean="0">
                <a:hlinkClick r:id="rId9" action="ppaction://hlinksldjump"/>
              </a:rPr>
              <a:t>GPL, GTL</a:t>
            </a:r>
            <a:endParaRPr lang="en-US" dirty="0" smtClean="0"/>
          </a:p>
          <a:p>
            <a:r>
              <a:rPr lang="en-US" dirty="0" smtClean="0">
                <a:hlinkClick r:id="rId10" action="ppaction://hlinksldjump"/>
              </a:rPr>
              <a:t>GPU</a:t>
            </a:r>
            <a:endParaRPr lang="en-US" dirty="0" smtClean="0"/>
          </a:p>
          <a:p>
            <a:r>
              <a:rPr lang="en-US" dirty="0" smtClean="0">
                <a:hlinkClick r:id="rId11" action="ppaction://hlinksldjump"/>
              </a:rPr>
              <a:t>GXL</a:t>
            </a:r>
            <a:endParaRPr lang="en-US" dirty="0" smtClean="0"/>
          </a:p>
          <a:p>
            <a:r>
              <a:rPr lang="en-US" dirty="0" smtClean="0">
                <a:hlinkClick r:id="rId12" action="ppaction://hlinksldjump"/>
              </a:rPr>
              <a:t>GDL, GEL</a:t>
            </a:r>
            <a:endParaRPr lang="en-US" dirty="0" smtClean="0"/>
          </a:p>
          <a:p>
            <a:r>
              <a:rPr lang="en-US" dirty="0" smtClean="0">
                <a:hlinkClick r:id="rId13" action="ppaction://hlinksldjump"/>
              </a:rPr>
              <a:t>VEA, VEB</a:t>
            </a:r>
            <a:endParaRPr lang="en-US" dirty="0" smtClean="0"/>
          </a:p>
          <a:p>
            <a:r>
              <a:rPr lang="en-US" dirty="0" smtClean="0">
                <a:hlinkClick r:id="rId14" action="ppaction://hlinksldjump"/>
              </a:rPr>
              <a:t>VFA, VFB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160</a:t>
            </a:fld>
            <a:endParaRPr lang="da-DK" dirty="0"/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15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6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1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1600" dirty="0" smtClean="0"/>
              <a:t>Запасные части для окна пластмассовые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2000" dirty="0" smtClean="0"/>
              <a:t>Нижняя ручка окна </a:t>
            </a:r>
            <a:r>
              <a:rPr lang="en-US" sz="2000" dirty="0" smtClean="0"/>
              <a:t>GZL </a:t>
            </a:r>
            <a:r>
              <a:rPr lang="ru-RU" sz="2000" dirty="0" smtClean="0"/>
              <a:t>(для окон </a:t>
            </a:r>
            <a:r>
              <a:rPr lang="en-US" sz="2000" dirty="0" smtClean="0"/>
              <a:t>GZL</a:t>
            </a:r>
            <a:r>
              <a:rPr lang="ru-RU" sz="2000" dirty="0" smtClean="0"/>
              <a:t> 1059</a:t>
            </a:r>
            <a:r>
              <a:rPr lang="en-US" sz="2000" dirty="0" err="1" smtClean="0"/>
              <a:t>db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dirty="0" smtClean="0"/>
              <a:t>2003-2015 </a:t>
            </a:r>
            <a:r>
              <a:rPr lang="ru-RU" sz="2000" dirty="0" err="1" smtClean="0"/>
              <a:t>гг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161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47663" y="1219200"/>
            <a:ext cx="5232449" cy="36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6" indent="-342900">
              <a:defRPr/>
            </a:pPr>
            <a:r>
              <a:rPr lang="ru-RU" sz="2000" kern="0" dirty="0" smtClean="0">
                <a:solidFill>
                  <a:srgbClr val="0070C0"/>
                </a:solidFill>
              </a:rPr>
              <a:t>Код  </a:t>
            </a:r>
            <a:r>
              <a:rPr lang="en-US" sz="2000" kern="0" dirty="0" smtClean="0">
                <a:solidFill>
                  <a:srgbClr val="0070C0"/>
                </a:solidFill>
              </a:rPr>
              <a:t>028404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  <a:defRPr/>
            </a:pPr>
            <a:endParaRPr lang="ru-RU" kern="0" dirty="0" smtClean="0"/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  <a:defRPr/>
            </a:pPr>
            <a:endParaRPr lang="ru-RU" kern="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2357430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a-DK" sz="1600" dirty="0" err="1" smtClean="0"/>
              <a:t>Запасные</a:t>
            </a:r>
            <a:r>
              <a:rPr lang="da-DK" sz="1600" dirty="0" smtClean="0"/>
              <a:t> </a:t>
            </a:r>
            <a:r>
              <a:rPr lang="da-DK" sz="1600" dirty="0" err="1" smtClean="0"/>
              <a:t>части</a:t>
            </a:r>
            <a:r>
              <a:rPr lang="da-DK" sz="1600" dirty="0" smtClean="0"/>
              <a:t> </a:t>
            </a:r>
            <a:r>
              <a:rPr lang="da-DK" sz="1600" dirty="0" err="1" smtClean="0"/>
              <a:t>для</a:t>
            </a:r>
            <a:r>
              <a:rPr lang="da-DK" sz="1600" dirty="0" smtClean="0"/>
              <a:t> </a:t>
            </a:r>
            <a:r>
              <a:rPr lang="da-DK" sz="1600" dirty="0" err="1" smtClean="0"/>
              <a:t>окна</a:t>
            </a:r>
            <a:r>
              <a:rPr lang="da-DK" sz="1600" dirty="0" smtClean="0"/>
              <a:t> </a:t>
            </a:r>
            <a:r>
              <a:rPr lang="da-DK" sz="1600" dirty="0" err="1" smtClean="0"/>
              <a:t>пластмассовые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2000" dirty="0" err="1" smtClean="0"/>
              <a:t>Нижняя</a:t>
            </a:r>
            <a:r>
              <a:rPr lang="da-DK" sz="2000" dirty="0" smtClean="0"/>
              <a:t> </a:t>
            </a:r>
            <a:r>
              <a:rPr lang="da-DK" sz="2000" dirty="0" err="1" smtClean="0"/>
              <a:t>ручка</a:t>
            </a:r>
            <a:r>
              <a:rPr lang="da-DK" sz="2000" dirty="0" smtClean="0"/>
              <a:t> </a:t>
            </a:r>
            <a:r>
              <a:rPr lang="da-DK" sz="2000" dirty="0" err="1" smtClean="0"/>
              <a:t>окна</a:t>
            </a:r>
            <a:r>
              <a:rPr lang="da-DK" sz="2000" dirty="0" smtClean="0"/>
              <a:t> GZ</a:t>
            </a:r>
            <a:r>
              <a:rPr lang="en-US" sz="2000" dirty="0"/>
              <a:t>R</a:t>
            </a:r>
            <a:r>
              <a:rPr lang="da-DK" sz="2000" dirty="0" smtClean="0"/>
              <a:t> (</a:t>
            </a:r>
            <a:r>
              <a:rPr lang="da-DK" sz="2000" dirty="0" err="1" smtClean="0"/>
              <a:t>для</a:t>
            </a:r>
            <a:r>
              <a:rPr lang="da-DK" sz="2000" dirty="0" smtClean="0"/>
              <a:t> </a:t>
            </a:r>
            <a:r>
              <a:rPr lang="da-DK" sz="2000" dirty="0" err="1" smtClean="0"/>
              <a:t>окон</a:t>
            </a:r>
            <a:r>
              <a:rPr lang="da-DK" sz="2000" dirty="0" smtClean="0"/>
              <a:t> GZR 3050B)</a:t>
            </a:r>
            <a:br>
              <a:rPr lang="da-DK" sz="2000" dirty="0" smtClean="0"/>
            </a:br>
            <a:r>
              <a:rPr lang="da-DK" sz="2000" dirty="0" smtClean="0"/>
              <a:t>OPTIMA</a:t>
            </a:r>
            <a:endParaRPr lang="da-DK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162</a:t>
            </a:fld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3608" y="2540857"/>
            <a:ext cx="2712169" cy="100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>
              <a:defRPr/>
            </a:pPr>
            <a:r>
              <a:rPr lang="da-DK" dirty="0" err="1">
                <a:solidFill>
                  <a:srgbClr val="0070C0"/>
                </a:solidFill>
              </a:rPr>
              <a:t>Код</a:t>
            </a:r>
            <a:r>
              <a:rPr lang="da-DK" dirty="0">
                <a:solidFill>
                  <a:srgbClr val="0070C0"/>
                </a:solidFill>
              </a:rPr>
              <a:t>  028698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endParaRPr lang="da-DK" kern="0" dirty="0" smtClean="0"/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endParaRPr lang="da-DK" kern="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hlinkClick r:id="rId5" action="ppaction://hlinksldjump"/>
              </a:rPr>
              <a:t>Вернуться</a:t>
            </a:r>
            <a:r>
              <a:rPr lang="da-DK" dirty="0" smtClean="0">
                <a:hlinkClick r:id="rId5" action="ppaction://hlinksldjump"/>
              </a:rPr>
              <a:t> к </a:t>
            </a:r>
            <a:r>
              <a:rPr lang="da-DK" dirty="0" err="1" smtClean="0">
                <a:hlinkClick r:id="rId5" action="ppaction://hlinksldjump"/>
              </a:rPr>
              <a:t>окнам</a:t>
            </a:r>
            <a:endParaRPr lang="da-DK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704" y="1377126"/>
            <a:ext cx="4054953" cy="33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a-DK" sz="1600" dirty="0" err="1" smtClean="0"/>
              <a:t>Запасные</a:t>
            </a:r>
            <a:r>
              <a:rPr lang="da-DK" sz="1600" dirty="0" smtClean="0"/>
              <a:t> </a:t>
            </a:r>
            <a:r>
              <a:rPr lang="da-DK" sz="1600" dirty="0" err="1" smtClean="0"/>
              <a:t>части</a:t>
            </a:r>
            <a:r>
              <a:rPr lang="da-DK" sz="1600" dirty="0" smtClean="0"/>
              <a:t> </a:t>
            </a:r>
            <a:r>
              <a:rPr lang="da-DK" sz="1600" dirty="0" err="1" smtClean="0"/>
              <a:t>для</a:t>
            </a:r>
            <a:r>
              <a:rPr lang="da-DK" sz="1600" dirty="0" smtClean="0"/>
              <a:t> </a:t>
            </a:r>
            <a:r>
              <a:rPr lang="da-DK" sz="1600" dirty="0" err="1" smtClean="0"/>
              <a:t>окна</a:t>
            </a:r>
            <a:r>
              <a:rPr lang="da-DK" sz="1600" dirty="0" smtClean="0"/>
              <a:t> </a:t>
            </a:r>
            <a:r>
              <a:rPr lang="da-DK" sz="1600" dirty="0" err="1" smtClean="0"/>
              <a:t>пластмассовые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2000" dirty="0" err="1" smtClean="0"/>
              <a:t>Нижняя</a:t>
            </a:r>
            <a:r>
              <a:rPr lang="da-DK" sz="2000" dirty="0" smtClean="0"/>
              <a:t> </a:t>
            </a:r>
            <a:r>
              <a:rPr lang="da-DK" sz="2000" dirty="0" err="1" smtClean="0"/>
              <a:t>ручка</a:t>
            </a:r>
            <a:r>
              <a:rPr lang="da-DK" sz="2000" dirty="0" smtClean="0"/>
              <a:t> </a:t>
            </a:r>
            <a:r>
              <a:rPr lang="da-DK" sz="2000" dirty="0" err="1" smtClean="0"/>
              <a:t>окна</a:t>
            </a:r>
            <a:r>
              <a:rPr lang="da-DK" sz="2000" dirty="0" smtClean="0"/>
              <a:t> G</a:t>
            </a:r>
            <a:r>
              <a:rPr lang="en-US" sz="2000" dirty="0"/>
              <a:t>L</a:t>
            </a:r>
            <a:r>
              <a:rPr lang="da-DK" sz="2000" dirty="0" smtClean="0"/>
              <a:t>R (</a:t>
            </a:r>
            <a:r>
              <a:rPr lang="da-DK" sz="2000" dirty="0" err="1" smtClean="0"/>
              <a:t>для</a:t>
            </a:r>
            <a:r>
              <a:rPr lang="da-DK" sz="2000" dirty="0" smtClean="0"/>
              <a:t> </a:t>
            </a:r>
            <a:r>
              <a:rPr lang="da-DK" sz="2000" dirty="0" err="1" smtClean="0"/>
              <a:t>окон</a:t>
            </a:r>
            <a:r>
              <a:rPr lang="da-DK" sz="2000" dirty="0" smtClean="0"/>
              <a:t> GLR 3073BIS)</a:t>
            </a:r>
            <a:br>
              <a:rPr lang="da-DK" sz="2000" dirty="0" smtClean="0"/>
            </a:br>
            <a:r>
              <a:rPr lang="da-DK" sz="2000" dirty="0" smtClean="0"/>
              <a:t>OPTIMA</a:t>
            </a:r>
            <a:endParaRPr lang="da-DK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163</a:t>
            </a:fld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3608" y="2540857"/>
            <a:ext cx="2712169" cy="100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>
              <a:defRPr/>
            </a:pPr>
            <a:r>
              <a:rPr lang="da-DK" dirty="0" err="1">
                <a:solidFill>
                  <a:srgbClr val="0070C0"/>
                </a:solidFill>
              </a:rPr>
              <a:t>Код</a:t>
            </a:r>
            <a:r>
              <a:rPr lang="da-DK" dirty="0">
                <a:solidFill>
                  <a:srgbClr val="0070C0"/>
                </a:solidFill>
              </a:rPr>
              <a:t>  355613</a:t>
            </a: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endParaRPr lang="da-DK" kern="0" dirty="0" smtClean="0"/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endParaRPr lang="da-DK" kern="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hlinkClick r:id="rId5" action="ppaction://hlinksldjump"/>
              </a:rPr>
              <a:t>Вернуться</a:t>
            </a:r>
            <a:r>
              <a:rPr lang="da-DK" dirty="0" smtClean="0">
                <a:hlinkClick r:id="rId5" action="ppaction://hlinksldjump"/>
              </a:rPr>
              <a:t> к </a:t>
            </a:r>
            <a:r>
              <a:rPr lang="da-DK" dirty="0" err="1" smtClean="0">
                <a:hlinkClick r:id="rId5" action="ppaction://hlinksldjump"/>
              </a:rPr>
              <a:t>окнам</a:t>
            </a:r>
            <a:endParaRPr lang="da-DK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105" y="1933775"/>
            <a:ext cx="4996483" cy="222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a-DK" sz="1600" dirty="0" err="1" smtClean="0"/>
              <a:t>Запасные</a:t>
            </a:r>
            <a:r>
              <a:rPr lang="da-DK" sz="1600" dirty="0" smtClean="0"/>
              <a:t> </a:t>
            </a:r>
            <a:r>
              <a:rPr lang="da-DK" sz="1600" dirty="0" err="1" smtClean="0"/>
              <a:t>части</a:t>
            </a:r>
            <a:r>
              <a:rPr lang="da-DK" sz="1600" dirty="0" smtClean="0"/>
              <a:t> </a:t>
            </a:r>
            <a:r>
              <a:rPr lang="da-DK" sz="1600" dirty="0" err="1" smtClean="0"/>
              <a:t>для</a:t>
            </a:r>
            <a:r>
              <a:rPr lang="da-DK" sz="1600" dirty="0" smtClean="0"/>
              <a:t> </a:t>
            </a:r>
            <a:r>
              <a:rPr lang="da-DK" sz="1600" dirty="0" err="1" smtClean="0"/>
              <a:t>окна</a:t>
            </a:r>
            <a:r>
              <a:rPr lang="da-DK" sz="1600" dirty="0" smtClean="0"/>
              <a:t> </a:t>
            </a:r>
            <a:r>
              <a:rPr lang="da-DK" sz="1600" dirty="0" err="1" smtClean="0"/>
              <a:t>пластмассовые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2000" dirty="0" err="1" smtClean="0"/>
              <a:t>Нижняя</a:t>
            </a:r>
            <a:r>
              <a:rPr lang="da-DK" sz="2000" dirty="0" smtClean="0"/>
              <a:t> </a:t>
            </a:r>
            <a:r>
              <a:rPr lang="da-DK" sz="2000" dirty="0" err="1" smtClean="0"/>
              <a:t>ручка</a:t>
            </a:r>
            <a:r>
              <a:rPr lang="da-DK" sz="2000" dirty="0" smtClean="0"/>
              <a:t> </a:t>
            </a:r>
            <a:r>
              <a:rPr lang="da-DK" sz="2000" dirty="0" err="1" smtClean="0"/>
              <a:t>окна</a:t>
            </a:r>
            <a:r>
              <a:rPr lang="da-DK" sz="2000" dirty="0" smtClean="0"/>
              <a:t> GLP (</a:t>
            </a:r>
            <a:r>
              <a:rPr lang="da-DK" sz="2000" dirty="0" err="1" smtClean="0"/>
              <a:t>для</a:t>
            </a:r>
            <a:r>
              <a:rPr lang="da-DK" sz="2000" dirty="0" smtClean="0"/>
              <a:t> </a:t>
            </a:r>
            <a:r>
              <a:rPr lang="da-DK" sz="2000" dirty="0" err="1" smtClean="0"/>
              <a:t>окон</a:t>
            </a:r>
            <a:r>
              <a:rPr lang="da-DK" sz="2000" dirty="0" smtClean="0"/>
              <a:t> GLP </a:t>
            </a:r>
            <a:r>
              <a:rPr lang="da-DK" sz="2000" dirty="0"/>
              <a:t>0</a:t>
            </a:r>
            <a:r>
              <a:rPr lang="da-DK" sz="2000" dirty="0" smtClean="0"/>
              <a:t>073BIS)</a:t>
            </a:r>
            <a:br>
              <a:rPr lang="da-DK" sz="2000" dirty="0" smtClean="0"/>
            </a:br>
            <a:r>
              <a:rPr lang="da-DK" sz="2000" dirty="0" smtClean="0"/>
              <a:t>OPTIMA</a:t>
            </a:r>
            <a:endParaRPr lang="da-DK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164</a:t>
            </a:fld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3608" y="2540857"/>
            <a:ext cx="2712169" cy="100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>
              <a:defRPr/>
            </a:pPr>
            <a:r>
              <a:rPr lang="da-DK" dirty="0" err="1">
                <a:solidFill>
                  <a:srgbClr val="0070C0"/>
                </a:solidFill>
              </a:rPr>
              <a:t>Код</a:t>
            </a:r>
            <a:r>
              <a:rPr lang="da-DK" dirty="0">
                <a:solidFill>
                  <a:srgbClr val="0070C0"/>
                </a:solidFill>
              </a:rPr>
              <a:t>  </a:t>
            </a:r>
            <a:r>
              <a:rPr lang="da-DK" dirty="0" smtClean="0">
                <a:solidFill>
                  <a:srgbClr val="0070C0"/>
                </a:solidFill>
              </a:rPr>
              <a:t>355629</a:t>
            </a: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endParaRPr lang="da-DK" kern="0" dirty="0" smtClean="0"/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endParaRPr lang="da-DK" kern="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hlinkClick r:id="rId5" action="ppaction://hlinksldjump"/>
              </a:rPr>
              <a:t>Вернуться</a:t>
            </a:r>
            <a:r>
              <a:rPr lang="da-DK" dirty="0" smtClean="0">
                <a:hlinkClick r:id="rId5" action="ppaction://hlinksldjump"/>
              </a:rPr>
              <a:t> к </a:t>
            </a:r>
            <a:r>
              <a:rPr lang="da-DK" dirty="0" err="1" smtClean="0">
                <a:hlinkClick r:id="rId5" action="ppaction://hlinksldjump"/>
              </a:rPr>
              <a:t>окнам</a:t>
            </a:r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973" y="1916832"/>
            <a:ext cx="36004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окна пластмассовые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2000" dirty="0" smtClean="0"/>
              <a:t>Нижняя ручка окна </a:t>
            </a:r>
            <a:r>
              <a:rPr lang="en-US" sz="2000" dirty="0" smtClean="0"/>
              <a:t>GPL, GTL</a:t>
            </a:r>
            <a:endParaRPr lang="ru-RU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165</a:t>
            </a:fld>
            <a:endParaRPr lang="da-DK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2357430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8439150" cy="349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  <a:defRPr/>
            </a:pPr>
            <a:r>
              <a:rPr lang="en-US" dirty="0" smtClean="0">
                <a:solidFill>
                  <a:srgbClr val="FF0000"/>
                </a:solidFill>
              </a:rPr>
              <a:t>VELUX </a:t>
            </a:r>
            <a:r>
              <a:rPr lang="en-US" dirty="0">
                <a:solidFill>
                  <a:srgbClr val="FF0000"/>
                </a:solidFill>
              </a:rPr>
              <a:t>PREMIUM </a:t>
            </a:r>
            <a:r>
              <a:rPr lang="en-US" dirty="0"/>
              <a:t>(</a:t>
            </a:r>
            <a:r>
              <a:rPr lang="ru-RU" dirty="0"/>
              <a:t>например, </a:t>
            </a:r>
            <a:r>
              <a:rPr lang="en-US" dirty="0" smtClean="0"/>
              <a:t>GPL </a:t>
            </a:r>
            <a:r>
              <a:rPr lang="en-US" dirty="0"/>
              <a:t>M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/>
              <a:t>08 </a:t>
            </a:r>
            <a:r>
              <a:rPr lang="en-US" dirty="0" smtClean="0"/>
              <a:t>3070</a:t>
            </a:r>
            <a:r>
              <a:rPr lang="en-US" dirty="0"/>
              <a:t>):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  <a:defRPr/>
            </a:pPr>
            <a:r>
              <a:rPr lang="ru-RU" dirty="0"/>
              <a:t>Ручка без замка	</a:t>
            </a:r>
            <a:r>
              <a:rPr lang="ru-RU" sz="2000" dirty="0">
                <a:solidFill>
                  <a:srgbClr val="0070C0"/>
                </a:solidFill>
              </a:rPr>
              <a:t>Код  </a:t>
            </a:r>
            <a:r>
              <a:rPr lang="en-US" sz="2000" dirty="0" smtClean="0">
                <a:solidFill>
                  <a:srgbClr val="0070C0"/>
                </a:solidFill>
              </a:rPr>
              <a:t>028320</a:t>
            </a:r>
            <a:endParaRPr lang="en-US" sz="2000" dirty="0">
              <a:solidFill>
                <a:srgbClr val="0070C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>
                <a:tab pos="1274763" algn="l"/>
              </a:tabLst>
              <a:defRPr/>
            </a:pPr>
            <a:endParaRPr lang="en-US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>
                <a:tab pos="1274763" algn="l"/>
              </a:tabLst>
              <a:defRPr/>
            </a:pPr>
            <a:endParaRPr lang="ru-RU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  <a:defRPr/>
            </a:pPr>
            <a:r>
              <a:rPr lang="ru-RU" dirty="0">
                <a:solidFill>
                  <a:srgbClr val="FF0000"/>
                </a:solidFill>
              </a:rPr>
              <a:t>2003-2015 </a:t>
            </a:r>
            <a:r>
              <a:rPr lang="ru-RU" dirty="0" err="1">
                <a:solidFill>
                  <a:srgbClr val="FF0000"/>
                </a:solidFill>
              </a:rPr>
              <a:t>гг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ru-RU" dirty="0"/>
              <a:t>например, </a:t>
            </a:r>
            <a:r>
              <a:rPr lang="en-US" dirty="0" smtClean="0"/>
              <a:t>GPL </a:t>
            </a:r>
            <a:r>
              <a:rPr lang="en-US" dirty="0"/>
              <a:t>M08 </a:t>
            </a:r>
            <a:r>
              <a:rPr lang="en-US" dirty="0" smtClean="0"/>
              <a:t>3073G</a:t>
            </a:r>
            <a:r>
              <a:rPr lang="en-US" dirty="0"/>
              <a:t>):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Ручка без замка	</a:t>
            </a:r>
            <a:r>
              <a:rPr lang="ru-RU" sz="2000" kern="0" dirty="0" smtClean="0">
                <a:solidFill>
                  <a:srgbClr val="0070C0"/>
                </a:solidFill>
              </a:rPr>
              <a:t>Код  </a:t>
            </a:r>
            <a:r>
              <a:rPr lang="en-US" sz="2000" kern="0" dirty="0" smtClean="0">
                <a:solidFill>
                  <a:srgbClr val="0070C0"/>
                </a:solidFill>
              </a:rPr>
              <a:t>02840</a:t>
            </a:r>
            <a:r>
              <a:rPr lang="ru-RU" sz="2000" kern="0" dirty="0" smtClean="0">
                <a:solidFill>
                  <a:srgbClr val="0070C0"/>
                </a:solidFill>
              </a:rPr>
              <a:t>0</a:t>
            </a:r>
            <a:endParaRPr lang="en-US" sz="2000" kern="0" dirty="0" smtClean="0">
              <a:solidFill>
                <a:srgbClr val="0070C0"/>
              </a:solidFill>
            </a:endParaRP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  <a:defRPr/>
            </a:pPr>
            <a:r>
              <a:rPr lang="ru-RU" kern="0" dirty="0" smtClean="0">
                <a:latin typeface="+mn-lt"/>
              </a:rPr>
              <a:t>Ручка с замком	</a:t>
            </a:r>
            <a:r>
              <a:rPr lang="ru-RU" sz="2000" kern="0" dirty="0" smtClean="0">
                <a:solidFill>
                  <a:srgbClr val="0070C0"/>
                </a:solidFill>
              </a:rPr>
              <a:t>Код  </a:t>
            </a:r>
            <a:r>
              <a:rPr lang="en-US" sz="2000" kern="0" dirty="0" smtClean="0">
                <a:solidFill>
                  <a:srgbClr val="0070C0"/>
                </a:solidFill>
              </a:rPr>
              <a:t>02840</a:t>
            </a:r>
            <a:r>
              <a:rPr lang="ru-RU" sz="2000" kern="0" dirty="0" smtClean="0">
                <a:solidFill>
                  <a:srgbClr val="0070C0"/>
                </a:solidFill>
              </a:rPr>
              <a:t>1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окна пластмассовые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2000" dirty="0" smtClean="0"/>
              <a:t>Нижняя ручка окна </a:t>
            </a:r>
            <a:r>
              <a:rPr lang="en-US" sz="2000" dirty="0" smtClean="0"/>
              <a:t>GPU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166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47663" y="1219200"/>
            <a:ext cx="8439150" cy="40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noProof="0" dirty="0" smtClean="0">
                <a:solidFill>
                  <a:srgbClr val="FF0000"/>
                </a:solidFill>
              </a:rPr>
              <a:t>VELUX PREMIUM </a:t>
            </a:r>
            <a:r>
              <a:rPr lang="en-US" dirty="0"/>
              <a:t>(</a:t>
            </a:r>
            <a:r>
              <a:rPr lang="ru-RU" dirty="0"/>
              <a:t>например, </a:t>
            </a:r>
            <a:r>
              <a:rPr lang="en-US" dirty="0" smtClean="0"/>
              <a:t>GPU M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08 0070):</a:t>
            </a:r>
            <a:endParaRPr lang="en-US" noProof="0" dirty="0" smtClean="0"/>
          </a:p>
          <a:p>
            <a:pPr>
              <a:defRPr/>
            </a:pPr>
            <a:r>
              <a:rPr lang="ru-RU" dirty="0"/>
              <a:t>Ручка без замка	</a:t>
            </a:r>
            <a:r>
              <a:rPr lang="ru-RU" sz="2000" dirty="0">
                <a:solidFill>
                  <a:srgbClr val="0070C0"/>
                </a:solidFill>
              </a:rPr>
              <a:t>Код  </a:t>
            </a:r>
            <a:r>
              <a:rPr lang="en-US" sz="2000" dirty="0" smtClean="0">
                <a:solidFill>
                  <a:srgbClr val="0070C0"/>
                </a:solidFill>
              </a:rPr>
              <a:t>028322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dirty="0"/>
              <a:t>Ручка с замком	</a:t>
            </a:r>
            <a:r>
              <a:rPr lang="ru-RU" sz="2000" dirty="0">
                <a:solidFill>
                  <a:srgbClr val="0070C0"/>
                </a:solidFill>
              </a:rPr>
              <a:t>Код  </a:t>
            </a:r>
            <a:r>
              <a:rPr lang="en-US" sz="2000" dirty="0" smtClean="0">
                <a:solidFill>
                  <a:srgbClr val="0070C0"/>
                </a:solidFill>
              </a:rPr>
              <a:t>028323</a:t>
            </a:r>
            <a:endParaRPr lang="ru-RU" sz="2000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endParaRPr lang="ru-RU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2003-2015 </a:t>
            </a:r>
            <a:r>
              <a:rPr lang="ru-RU" dirty="0" err="1" smtClean="0">
                <a:solidFill>
                  <a:srgbClr val="FF0000"/>
                </a:solidFill>
              </a:rPr>
              <a:t>гг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ru-RU" dirty="0"/>
              <a:t>например, </a:t>
            </a:r>
            <a:r>
              <a:rPr lang="en-US" dirty="0"/>
              <a:t>GPU </a:t>
            </a:r>
            <a:r>
              <a:rPr lang="en-US" dirty="0" smtClean="0"/>
              <a:t>M08 0073G):</a:t>
            </a:r>
            <a:endParaRPr lang="en-US" dirty="0"/>
          </a:p>
          <a:p>
            <a:pPr>
              <a:defRPr/>
            </a:pPr>
            <a:r>
              <a:rPr lang="ru-RU" dirty="0" smtClean="0"/>
              <a:t>Ручка без замка	</a:t>
            </a:r>
            <a:r>
              <a:rPr lang="ru-RU" sz="2000" dirty="0" smtClean="0">
                <a:solidFill>
                  <a:srgbClr val="0070C0"/>
                </a:solidFill>
              </a:rPr>
              <a:t>Код  </a:t>
            </a:r>
            <a:r>
              <a:rPr lang="en-US" sz="2000" dirty="0" smtClean="0">
                <a:solidFill>
                  <a:srgbClr val="0070C0"/>
                </a:solidFill>
              </a:rPr>
              <a:t>02840</a:t>
            </a:r>
            <a:r>
              <a:rPr lang="ru-RU" sz="2000" dirty="0" smtClean="0">
                <a:solidFill>
                  <a:srgbClr val="0070C0"/>
                </a:solidFill>
              </a:rPr>
              <a:t>2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lang="ru-RU" kern="0" dirty="0" smtClean="0">
                <a:latin typeface="+mn-lt"/>
              </a:rPr>
              <a:t>Ручка с замком	</a:t>
            </a:r>
            <a:r>
              <a:rPr lang="ru-RU" sz="2000" kern="0" dirty="0" smtClean="0">
                <a:solidFill>
                  <a:srgbClr val="0070C0"/>
                </a:solidFill>
              </a:rPr>
              <a:t>Код  </a:t>
            </a:r>
            <a:r>
              <a:rPr lang="en-US" sz="2000" kern="0" dirty="0" smtClean="0">
                <a:solidFill>
                  <a:srgbClr val="0070C0"/>
                </a:solidFill>
              </a:rPr>
              <a:t>02840</a:t>
            </a:r>
            <a:r>
              <a:rPr lang="en-US" sz="2000" dirty="0" smtClean="0">
                <a:solidFill>
                  <a:srgbClr val="0070C0"/>
                </a:solidFill>
              </a:rPr>
              <a:t>3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1561" y="2002629"/>
            <a:ext cx="23574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167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0063" y="320675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Запасные части для окна пластмассовые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000" kern="0" dirty="0" smtClean="0">
                <a:latin typeface="+mj-lt"/>
                <a:ea typeface="+mj-ea"/>
                <a:cs typeface="+mj-cs"/>
              </a:rPr>
              <a:t>Боковая р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учка </a:t>
            </a:r>
            <a:r>
              <a:rPr lang="ru-RU" sz="2000" kern="0" dirty="0" smtClean="0">
                <a:latin typeface="+mj-lt"/>
                <a:ea typeface="+mj-ea"/>
                <a:cs typeface="+mj-cs"/>
              </a:rPr>
              <a:t>на окна </a:t>
            </a:r>
            <a:r>
              <a:rPr lang="en-US" sz="2000" kern="0" dirty="0" smtClean="0">
                <a:latin typeface="+mj-lt"/>
                <a:ea typeface="+mj-ea"/>
                <a:cs typeface="+mj-cs"/>
              </a:rPr>
              <a:t>GXL</a:t>
            </a:r>
            <a:endParaRPr lang="ru-RU" sz="2000" kern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455783"/>
            <a:ext cx="8439150" cy="270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VELUX PREMIUM </a:t>
            </a:r>
            <a:r>
              <a:rPr lang="en-US" dirty="0"/>
              <a:t>(</a:t>
            </a:r>
            <a:r>
              <a:rPr lang="ru-RU" dirty="0"/>
              <a:t>например, </a:t>
            </a:r>
            <a:r>
              <a:rPr lang="en-US" dirty="0" smtClean="0"/>
              <a:t>GXL F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06 3070</a:t>
            </a:r>
            <a:r>
              <a:rPr lang="en-US" dirty="0"/>
              <a:t>):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lang="ru-RU" kern="0" dirty="0"/>
              <a:t>Ручка без </a:t>
            </a:r>
            <a:r>
              <a:rPr lang="ru-RU" kern="0" dirty="0" smtClean="0"/>
              <a:t>замка</a:t>
            </a:r>
            <a:r>
              <a:rPr lang="ru-RU" kern="0" dirty="0"/>
              <a:t>	</a:t>
            </a:r>
            <a:r>
              <a:rPr lang="ru-RU" sz="2000" kern="0" dirty="0">
                <a:solidFill>
                  <a:srgbClr val="0070C0"/>
                </a:solidFill>
              </a:rPr>
              <a:t>Код  </a:t>
            </a:r>
            <a:r>
              <a:rPr lang="en-US" sz="2000" kern="0" dirty="0" smtClean="0">
                <a:solidFill>
                  <a:srgbClr val="0070C0"/>
                </a:solidFill>
              </a:rPr>
              <a:t>028324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lang="ru-RU" kern="0" dirty="0"/>
              <a:t>Ручка с замком	</a:t>
            </a:r>
            <a:r>
              <a:rPr lang="ru-RU" sz="2000" kern="0" dirty="0">
                <a:solidFill>
                  <a:srgbClr val="0070C0"/>
                </a:solidFill>
              </a:rPr>
              <a:t>Код  </a:t>
            </a:r>
            <a:r>
              <a:rPr lang="en-US" sz="2000" kern="0" dirty="0" smtClean="0">
                <a:solidFill>
                  <a:srgbClr val="0070C0"/>
                </a:solidFill>
              </a:rPr>
              <a:t>028325</a:t>
            </a:r>
            <a:endParaRPr lang="ru-RU" kern="0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endParaRPr lang="en-US" kern="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lang="ru-RU" dirty="0">
                <a:solidFill>
                  <a:srgbClr val="FF0000"/>
                </a:solidFill>
              </a:rPr>
              <a:t>2003-2015 </a:t>
            </a:r>
            <a:r>
              <a:rPr lang="ru-RU" dirty="0" err="1">
                <a:solidFill>
                  <a:srgbClr val="FF0000"/>
                </a:solidFill>
              </a:rPr>
              <a:t>гг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ru-RU" dirty="0"/>
              <a:t>например</a:t>
            </a:r>
            <a:r>
              <a:rPr lang="ru-RU" dirty="0" smtClean="0"/>
              <a:t>,</a:t>
            </a:r>
            <a:r>
              <a:rPr lang="en-US" dirty="0"/>
              <a:t> GXL </a:t>
            </a:r>
            <a:r>
              <a:rPr lang="en-US" dirty="0" smtClean="0"/>
              <a:t>F06 </a:t>
            </a:r>
            <a:r>
              <a:rPr lang="en-US" dirty="0"/>
              <a:t>3070):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lang="ru-RU" kern="0" dirty="0" smtClean="0"/>
              <a:t>Ручка без замка	</a:t>
            </a:r>
            <a:r>
              <a:rPr lang="ru-RU" sz="2000" kern="0" dirty="0" smtClean="0">
                <a:solidFill>
                  <a:srgbClr val="0070C0"/>
                </a:solidFill>
              </a:rPr>
              <a:t>Код  </a:t>
            </a:r>
            <a:r>
              <a:rPr lang="en-US" sz="2000" kern="0" dirty="0" smtClean="0">
                <a:solidFill>
                  <a:srgbClr val="0070C0"/>
                </a:solidFill>
              </a:rPr>
              <a:t>028404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lang="ru-RU" kern="0" dirty="0" smtClean="0"/>
              <a:t>Ручка с замком	</a:t>
            </a:r>
            <a:r>
              <a:rPr lang="ru-RU" sz="2000" kern="0" dirty="0" smtClean="0">
                <a:solidFill>
                  <a:srgbClr val="0070C0"/>
                </a:solidFill>
              </a:rPr>
              <a:t>Код  </a:t>
            </a:r>
            <a:r>
              <a:rPr lang="en-US" sz="2000" kern="0" dirty="0" smtClean="0">
                <a:solidFill>
                  <a:srgbClr val="0070C0"/>
                </a:solidFill>
              </a:rPr>
              <a:t>028405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окнам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2143116"/>
            <a:ext cx="1500198" cy="206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168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0063" y="320675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Запасные части для окна пластмассовые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Ручка </a:t>
            </a:r>
            <a:r>
              <a:rPr lang="ru-RU" sz="2000" kern="0" dirty="0" smtClean="0">
                <a:latin typeface="+mj-lt"/>
                <a:ea typeface="+mj-ea"/>
                <a:cs typeface="+mj-cs"/>
              </a:rPr>
              <a:t>на окна </a:t>
            </a:r>
            <a:r>
              <a:rPr lang="en-US" sz="2000" kern="0" dirty="0" smtClean="0">
                <a:latin typeface="+mj-lt"/>
                <a:ea typeface="+mj-ea"/>
                <a:cs typeface="+mj-cs"/>
              </a:rPr>
              <a:t>GDL </a:t>
            </a:r>
            <a:r>
              <a:rPr lang="en-US" sz="1400" kern="0" dirty="0" smtClean="0">
                <a:latin typeface="+mj-lt"/>
                <a:ea typeface="+mj-ea"/>
                <a:cs typeface="+mj-cs"/>
              </a:rPr>
              <a:t>(</a:t>
            </a:r>
            <a:r>
              <a:rPr lang="ru-RU" sz="1400" kern="0" dirty="0" smtClean="0">
                <a:latin typeface="+mj-lt"/>
                <a:ea typeface="+mj-ea"/>
                <a:cs typeface="+mj-cs"/>
              </a:rPr>
              <a:t>верхняя часть балкона</a:t>
            </a:r>
            <a:r>
              <a:rPr lang="en-US" sz="1400" kern="0" smtClean="0">
                <a:latin typeface="+mj-lt"/>
                <a:ea typeface="+mj-ea"/>
                <a:cs typeface="+mj-cs"/>
              </a:rPr>
              <a:t>), </a:t>
            </a:r>
            <a:r>
              <a:rPr lang="en-US" sz="2000" kern="0" smtClean="0">
                <a:latin typeface="+mj-lt"/>
                <a:ea typeface="+mj-ea"/>
                <a:cs typeface="+mj-cs"/>
              </a:rPr>
              <a:t>GEL</a:t>
            </a:r>
            <a:endParaRPr lang="ru-RU" sz="2000" kern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47663" y="1484784"/>
            <a:ext cx="8439150" cy="270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VELUX PREMIUM </a:t>
            </a:r>
            <a:r>
              <a:rPr lang="en-US" dirty="0"/>
              <a:t>(</a:t>
            </a:r>
            <a:r>
              <a:rPr lang="ru-RU" dirty="0" smtClean="0"/>
              <a:t>например</a:t>
            </a:r>
            <a:r>
              <a:rPr lang="en-US" dirty="0" smtClean="0"/>
              <a:t>, GDL P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19 3066P1) - GDL</a:t>
            </a:r>
            <a:r>
              <a:rPr lang="en-US" kern="0" dirty="0"/>
              <a:t> </a:t>
            </a:r>
            <a:r>
              <a:rPr lang="en-US" sz="1400" kern="0" dirty="0"/>
              <a:t>(</a:t>
            </a:r>
            <a:r>
              <a:rPr lang="ru-RU" sz="1400" kern="0" dirty="0"/>
              <a:t>верхняя часть балкона</a:t>
            </a:r>
            <a:r>
              <a:rPr lang="en-US" sz="1400" kern="0" dirty="0" smtClean="0"/>
              <a:t>) 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lang="ru-RU" kern="0" dirty="0" smtClean="0"/>
              <a:t>Ручка </a:t>
            </a:r>
            <a:r>
              <a:rPr lang="ru-RU" kern="0" dirty="0"/>
              <a:t>с замком	</a:t>
            </a:r>
            <a:r>
              <a:rPr lang="ru-RU" sz="2000" kern="0" dirty="0">
                <a:solidFill>
                  <a:srgbClr val="0070C0"/>
                </a:solidFill>
              </a:rPr>
              <a:t>Код  </a:t>
            </a:r>
            <a:r>
              <a:rPr lang="en-US" sz="2000" kern="0" dirty="0" smtClean="0">
                <a:solidFill>
                  <a:srgbClr val="0070C0"/>
                </a:solidFill>
              </a:rPr>
              <a:t>024379</a:t>
            </a:r>
            <a:endParaRPr lang="ru-RU" kern="0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lang="ru-RU" dirty="0">
                <a:solidFill>
                  <a:srgbClr val="FF0000"/>
                </a:solidFill>
              </a:rPr>
              <a:t>2003-2015 </a:t>
            </a:r>
            <a:r>
              <a:rPr lang="ru-RU" dirty="0" err="1">
                <a:solidFill>
                  <a:srgbClr val="FF0000"/>
                </a:solidFill>
              </a:rPr>
              <a:t>гг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ru-RU" dirty="0"/>
              <a:t>например,</a:t>
            </a:r>
            <a:r>
              <a:rPr lang="en-US" dirty="0"/>
              <a:t> GDL </a:t>
            </a:r>
            <a:r>
              <a:rPr lang="en-US" dirty="0" smtClean="0"/>
              <a:t>P19 3065GP1) </a:t>
            </a:r>
            <a:r>
              <a:rPr lang="ru-RU" dirty="0" smtClean="0"/>
              <a:t>и</a:t>
            </a:r>
            <a:endParaRPr lang="en-US" dirty="0" smtClean="0"/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lang="en-US" dirty="0" smtClean="0">
                <a:solidFill>
                  <a:srgbClr val="FF0000"/>
                </a:solidFill>
              </a:rPr>
              <a:t>GEL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(все годы производства)</a:t>
            </a:r>
            <a:r>
              <a:rPr lang="en-US" sz="1600" dirty="0" smtClean="0"/>
              <a:t>:</a:t>
            </a:r>
            <a:endParaRPr lang="en-US" dirty="0"/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lang="ru-RU" kern="0" dirty="0" smtClean="0"/>
              <a:t>Ручка без замка	</a:t>
            </a:r>
            <a:r>
              <a:rPr lang="ru-RU" sz="2000" kern="0" dirty="0" smtClean="0">
                <a:solidFill>
                  <a:srgbClr val="0070C0"/>
                </a:solidFill>
              </a:rPr>
              <a:t>Код  </a:t>
            </a:r>
            <a:r>
              <a:rPr lang="en-US" sz="2000" kern="0" dirty="0" smtClean="0">
                <a:solidFill>
                  <a:srgbClr val="0070C0"/>
                </a:solidFill>
              </a:rPr>
              <a:t>028406</a:t>
            </a:r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lang="ru-RU" kern="0" dirty="0" smtClean="0"/>
              <a:t>Ручка с замком	</a:t>
            </a:r>
            <a:r>
              <a:rPr lang="ru-RU" sz="2000" kern="0" dirty="0" smtClean="0">
                <a:solidFill>
                  <a:srgbClr val="0070C0"/>
                </a:solidFill>
              </a:rPr>
              <a:t>Код  </a:t>
            </a:r>
            <a:r>
              <a:rPr lang="en-US" sz="2000" kern="0" dirty="0" smtClean="0">
                <a:solidFill>
                  <a:srgbClr val="0070C0"/>
                </a:solidFill>
              </a:rPr>
              <a:t>028407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002" y="2348880"/>
            <a:ext cx="23574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169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0063" y="320675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Запасные части для окна пластмассовые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Ручка </a:t>
            </a:r>
            <a:r>
              <a:rPr lang="ru-RU" sz="2000" kern="0" dirty="0" smtClean="0">
                <a:latin typeface="+mj-lt"/>
                <a:ea typeface="+mj-ea"/>
                <a:cs typeface="+mj-cs"/>
              </a:rPr>
              <a:t>на окна </a:t>
            </a:r>
            <a:r>
              <a:rPr lang="en-US" sz="2000" kern="0" dirty="0" smtClean="0">
                <a:latin typeface="+mj-lt"/>
                <a:ea typeface="+mj-ea"/>
                <a:cs typeface="+mj-cs"/>
              </a:rPr>
              <a:t>VEA/VEB</a:t>
            </a:r>
            <a:endParaRPr lang="ru-RU" sz="2000" kern="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2003-2015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гг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8439150" cy="270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lang="ru-RU" kern="0" dirty="0" smtClean="0"/>
              <a:t>Ручка без замка	</a:t>
            </a:r>
            <a:r>
              <a:rPr lang="ru-RU" sz="2000" kern="0" dirty="0" smtClean="0">
                <a:solidFill>
                  <a:srgbClr val="0070C0"/>
                </a:solidFill>
              </a:rPr>
              <a:t>Код  </a:t>
            </a:r>
            <a:r>
              <a:rPr lang="en-US" sz="2000" kern="0" dirty="0" smtClean="0">
                <a:solidFill>
                  <a:srgbClr val="0070C0"/>
                </a:solidFill>
              </a:rPr>
              <a:t>028410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endParaRPr lang="ru-RU" kern="0" dirty="0" smtClean="0"/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endParaRPr lang="ru-RU" kern="0" dirty="0" smtClean="0"/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lang="ru-RU" kern="0" dirty="0" smtClean="0"/>
              <a:t>Ручка с замком	</a:t>
            </a:r>
            <a:r>
              <a:rPr lang="ru-RU" sz="2000" kern="0" dirty="0" smtClean="0">
                <a:solidFill>
                  <a:srgbClr val="0070C0"/>
                </a:solidFill>
              </a:rPr>
              <a:t>Код  </a:t>
            </a:r>
            <a:r>
              <a:rPr lang="en-US" sz="2000" kern="0" dirty="0" smtClean="0">
                <a:solidFill>
                  <a:srgbClr val="0070C0"/>
                </a:solidFill>
              </a:rPr>
              <a:t>028411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1928802"/>
            <a:ext cx="128588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Накладки для окна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Упаковка с накладками/</a:t>
            </a:r>
            <a:r>
              <a:rPr lang="ru-RU" sz="2400" dirty="0" err="1" smtClean="0"/>
              <a:t>Байпак</a:t>
            </a:r>
            <a:endParaRPr lang="ru-RU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17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7663" y="1323996"/>
            <a:ext cx="8439150" cy="5105400"/>
          </a:xfrm>
        </p:spPr>
        <p:txBody>
          <a:bodyPr/>
          <a:lstStyle/>
          <a:p>
            <a:r>
              <a:rPr lang="en-US" dirty="0" smtClean="0">
                <a:hlinkClick r:id="rId2" action="ppaction://hlinksldjump"/>
              </a:rPr>
              <a:t>2003-2015 </a:t>
            </a:r>
            <a:r>
              <a:rPr lang="ru-RU" dirty="0" err="1" smtClean="0">
                <a:hlinkClick r:id="rId2" action="ppaction://hlinksldjump"/>
              </a:rPr>
              <a:t>гг</a:t>
            </a:r>
            <a:r>
              <a:rPr lang="ru-RU" dirty="0" smtClean="0">
                <a:hlinkClick r:id="rId2" action="ppaction://hlinksldjump"/>
              </a:rPr>
              <a:t> (например,  </a:t>
            </a:r>
            <a:r>
              <a:rPr lang="en-US" dirty="0" smtClean="0">
                <a:hlinkClick r:id="rId2" action="ppaction://hlinksldjump"/>
              </a:rPr>
              <a:t>GGL M08 3073G)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 комплект упаковки с накладками</a:t>
            </a:r>
            <a:r>
              <a:rPr lang="en-US" dirty="0" smtClean="0"/>
              <a:t> (</a:t>
            </a:r>
            <a:r>
              <a:rPr lang="ru-RU" dirty="0" err="1" smtClean="0"/>
              <a:t>байпак</a:t>
            </a:r>
            <a:r>
              <a:rPr lang="en-US" dirty="0" smtClean="0"/>
              <a:t>)</a:t>
            </a:r>
            <a:r>
              <a:rPr lang="ru-RU" dirty="0" smtClean="0"/>
              <a:t> входят:</a:t>
            </a:r>
            <a:br>
              <a:rPr lang="ru-RU" dirty="0" smtClean="0"/>
            </a:br>
            <a:r>
              <a:rPr lang="ru-RU" sz="1600" dirty="0" smtClean="0">
                <a:sym typeface="Wingdings"/>
              </a:rPr>
              <a:t> </a:t>
            </a:r>
            <a:r>
              <a:rPr lang="ru-RU" sz="1600" dirty="0" smtClean="0">
                <a:hlinkClick r:id="rId3" action="ppaction://hlinksldjump"/>
              </a:rPr>
              <a:t>Верхняя накладка </a:t>
            </a:r>
            <a:r>
              <a:rPr lang="ru-RU" sz="1600" dirty="0" smtClean="0"/>
              <a:t>- 1 шт, </a:t>
            </a:r>
            <a:br>
              <a:rPr lang="ru-RU" sz="1600" dirty="0" smtClean="0"/>
            </a:br>
            <a:r>
              <a:rPr lang="ru-RU" sz="1600" dirty="0" smtClean="0">
                <a:sym typeface="Wingdings"/>
              </a:rPr>
              <a:t> </a:t>
            </a:r>
            <a:r>
              <a:rPr lang="ru-RU" sz="1600" dirty="0" smtClean="0"/>
              <a:t>Перекрывающая накладка коробки - 2 шт, </a:t>
            </a:r>
            <a:r>
              <a:rPr lang="ru-RU" sz="1400" dirty="0" smtClean="0"/>
              <a:t>(</a:t>
            </a:r>
            <a:r>
              <a:rPr lang="ru-RU" sz="1400" dirty="0" smtClean="0">
                <a:hlinkClick r:id="rId4" action="ppaction://hlinksldjump"/>
              </a:rPr>
              <a:t>левая </a:t>
            </a:r>
            <a:r>
              <a:rPr lang="ru-RU" sz="1400" dirty="0" smtClean="0"/>
              <a:t>изнутри /</a:t>
            </a:r>
            <a:r>
              <a:rPr lang="ru-RU" sz="1400" dirty="0" smtClean="0">
                <a:hlinkClick r:id="rId5" action="ppaction://hlinksldjump"/>
              </a:rPr>
              <a:t>правая</a:t>
            </a:r>
            <a:r>
              <a:rPr lang="ru-RU" sz="1400" dirty="0" smtClean="0"/>
              <a:t> изнутри)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ym typeface="Wingdings"/>
              </a:rPr>
              <a:t> </a:t>
            </a:r>
            <a:r>
              <a:rPr lang="ru-RU" sz="1600" dirty="0" smtClean="0"/>
              <a:t>Боковая накладка коробки - 2 шт, </a:t>
            </a:r>
            <a:r>
              <a:rPr lang="ru-RU" sz="1400" dirty="0" smtClean="0"/>
              <a:t>(</a:t>
            </a:r>
            <a:r>
              <a:rPr lang="ru-RU" sz="1400" dirty="0" smtClean="0">
                <a:hlinkClick r:id="rId6" action="ppaction://hlinksldjump"/>
              </a:rPr>
              <a:t>левая</a:t>
            </a:r>
            <a:r>
              <a:rPr lang="ru-RU" sz="1400" dirty="0" smtClean="0"/>
              <a:t> изнутри /</a:t>
            </a:r>
            <a:r>
              <a:rPr lang="ru-RU" sz="1400" dirty="0" smtClean="0">
                <a:hlinkClick r:id="rId7" action="ppaction://hlinksldjump"/>
              </a:rPr>
              <a:t>правая</a:t>
            </a:r>
            <a:r>
              <a:rPr lang="ru-RU" sz="1400" dirty="0" smtClean="0"/>
              <a:t> изнутри)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ym typeface="Wingdings"/>
              </a:rPr>
              <a:t> </a:t>
            </a:r>
            <a:r>
              <a:rPr lang="ru-RU" sz="1600" dirty="0" smtClean="0">
                <a:hlinkClick r:id="rId8" action="ppaction://hlinksldjump"/>
              </a:rPr>
              <a:t>Нижняя накладка коробки </a:t>
            </a:r>
            <a:r>
              <a:rPr lang="ru-RU" sz="1600" dirty="0" smtClean="0"/>
              <a:t>- 1 шт</a:t>
            </a:r>
          </a:p>
          <a:p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00100" y="3714752"/>
            <a:ext cx="4309678" cy="2428892"/>
            <a:chOff x="1000100" y="3714752"/>
            <a:chExt cx="4309678" cy="2428892"/>
          </a:xfrm>
        </p:grpSpPr>
        <p:pic>
          <p:nvPicPr>
            <p:cNvPr id="2050" name="Picture 2" descr="упаковка с накладками и крепежами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00" y="3714752"/>
              <a:ext cx="2428892" cy="2428892"/>
            </a:xfrm>
            <a:prstGeom prst="rect">
              <a:avLst/>
            </a:prstGeom>
            <a:noFill/>
          </p:spPr>
        </p:pic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00430" y="3714752"/>
              <a:ext cx="1809348" cy="2428892"/>
            </a:xfrm>
            <a:prstGeom prst="rect">
              <a:avLst/>
            </a:prstGeom>
            <a:noFill/>
          </p:spPr>
        </p:pic>
      </p:grpSp>
      <p:sp>
        <p:nvSpPr>
          <p:cNvPr id="2051" name="Oval 3"/>
          <p:cNvSpPr>
            <a:spLocks noChangeArrowheads="1"/>
          </p:cNvSpPr>
          <p:nvPr/>
        </p:nvSpPr>
        <p:spPr bwMode="auto">
          <a:xfrm rot="20199786">
            <a:off x="918580" y="4467265"/>
            <a:ext cx="2439911" cy="499146"/>
          </a:xfrm>
          <a:prstGeom prst="ellipse">
            <a:avLst/>
          </a:prstGeom>
          <a:solidFill>
            <a:srgbClr val="FFFFFF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50004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11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170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0063" y="320675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Запасные части для окна пластмассовые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Ручка </a:t>
            </a:r>
            <a:r>
              <a:rPr lang="ru-RU" sz="2000" kern="0" dirty="0" smtClean="0">
                <a:latin typeface="+mj-lt"/>
                <a:ea typeface="+mj-ea"/>
                <a:cs typeface="+mj-cs"/>
              </a:rPr>
              <a:t>на окна </a:t>
            </a:r>
            <a:r>
              <a:rPr lang="en-US" sz="2000" kern="0" dirty="0" smtClean="0">
                <a:latin typeface="+mj-lt"/>
                <a:ea typeface="+mj-ea"/>
                <a:cs typeface="+mj-cs"/>
              </a:rPr>
              <a:t>VFA/VFB</a:t>
            </a:r>
            <a:endParaRPr lang="ru-RU" sz="2000" kern="0" dirty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2003-2015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гг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8439150" cy="270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lang="ru-RU" kern="0" dirty="0" smtClean="0"/>
              <a:t>Ручка без замка	</a:t>
            </a:r>
            <a:r>
              <a:rPr lang="ru-RU" sz="2000" kern="0" dirty="0" smtClean="0">
                <a:solidFill>
                  <a:srgbClr val="0070C0"/>
                </a:solidFill>
              </a:rPr>
              <a:t>Код  </a:t>
            </a:r>
            <a:r>
              <a:rPr lang="en-US" sz="2000" kern="0" dirty="0" smtClean="0">
                <a:solidFill>
                  <a:srgbClr val="0070C0"/>
                </a:solidFill>
              </a:rPr>
              <a:t>028412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endParaRPr lang="ru-RU" kern="0" dirty="0" smtClean="0"/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endParaRPr lang="ru-RU" kern="0" dirty="0" smtClean="0"/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lang="ru-RU" kern="0" dirty="0" smtClean="0"/>
              <a:t>Ручка с замком	</a:t>
            </a:r>
            <a:r>
              <a:rPr lang="ru-RU" sz="2000" kern="0" dirty="0" smtClean="0">
                <a:solidFill>
                  <a:srgbClr val="0070C0"/>
                </a:solidFill>
              </a:rPr>
              <a:t>Код  </a:t>
            </a:r>
            <a:r>
              <a:rPr lang="en-US" sz="2000" kern="0" dirty="0" smtClean="0">
                <a:solidFill>
                  <a:srgbClr val="0070C0"/>
                </a:solidFill>
              </a:rPr>
              <a:t>028413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1928802"/>
            <a:ext cx="128588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Ключи для замков на ручках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4298032"/>
          </a:xfrm>
        </p:spPr>
        <p:txBody>
          <a:bodyPr/>
          <a:lstStyle/>
          <a:p>
            <a:r>
              <a:rPr lang="ru-RU" dirty="0" smtClean="0"/>
              <a:t>Комплект из 2-х ключей в упаковке</a:t>
            </a:r>
            <a:br>
              <a:rPr lang="ru-RU" dirty="0" smtClean="0"/>
            </a:br>
            <a:r>
              <a:rPr lang="ru-RU" dirty="0" smtClean="0"/>
              <a:t>Подходит для окон </a:t>
            </a:r>
            <a:r>
              <a:rPr lang="en-US" dirty="0" smtClean="0"/>
              <a:t>GDL, GPL, GPU, GXL, VEA, VEB, VFA, VFB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2003-2015 </a:t>
            </a:r>
            <a:r>
              <a:rPr lang="ru-RU" dirty="0" err="1" smtClean="0">
                <a:solidFill>
                  <a:srgbClr val="FF0000"/>
                </a:solidFill>
              </a:rPr>
              <a:t>гг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5"/>
            <a:r>
              <a:rPr lang="ru-RU" sz="2400" dirty="0" smtClean="0">
                <a:solidFill>
                  <a:srgbClr val="006CA5"/>
                </a:solidFill>
              </a:rPr>
              <a:t>Код 028414</a:t>
            </a:r>
            <a:endParaRPr lang="en-US" sz="2400" dirty="0" smtClean="0">
              <a:solidFill>
                <a:srgbClr val="006CA5"/>
              </a:solidFill>
            </a:endParaRP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171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2571743"/>
            <a:ext cx="2000264" cy="154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Держатель фильтра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2003-2015 </a:t>
            </a:r>
            <a:r>
              <a:rPr lang="ru-RU" sz="1600" dirty="0" err="1" smtClean="0">
                <a:solidFill>
                  <a:srgbClr val="FF0000"/>
                </a:solidFill>
              </a:rPr>
              <a:t>гг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(например,  </a:t>
            </a:r>
            <a:r>
              <a:rPr lang="en-US" sz="1600" dirty="0" smtClean="0"/>
              <a:t>GGL M08 3073G)</a:t>
            </a:r>
            <a:r>
              <a:rPr lang="ru-RU" sz="1600" dirty="0" smtClean="0"/>
              <a:t> - Алюминий</a:t>
            </a:r>
            <a:endParaRPr lang="ru-RU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6528593" cy="5105400"/>
          </a:xfrm>
        </p:spPr>
        <p:txBody>
          <a:bodyPr/>
          <a:lstStyle/>
          <a:p>
            <a:pPr lvl="0">
              <a:defRPr/>
            </a:pPr>
            <a:r>
              <a:rPr lang="en-US" sz="1400" dirty="0" smtClean="0"/>
              <a:t>GZL, GGL, GGU, GPL:</a:t>
            </a: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C02, C04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			760616С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F04, F06	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760616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F</a:t>
            </a: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M04, M06, M08, M10, M12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760616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P06, P08, P10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760616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S06, S08, S10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760616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U04, U08, U10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760616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U</a:t>
            </a:r>
          </a:p>
          <a:p>
            <a:endParaRPr lang="ru-RU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172</a:t>
            </a:fld>
            <a:endParaRPr lang="da-DK"/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3857628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 bwMode="auto">
          <a:xfrm rot="1910423">
            <a:off x="2273437" y="4902586"/>
            <a:ext cx="3666778" cy="45668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Щеколда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3721968"/>
          </a:xfrm>
        </p:spPr>
        <p:txBody>
          <a:bodyPr/>
          <a:lstStyle/>
          <a:p>
            <a:r>
              <a:rPr lang="en-US" dirty="0" smtClean="0"/>
              <a:t>GZL, GGL, GGU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2003-2015 </a:t>
            </a:r>
            <a:r>
              <a:rPr lang="ru-RU" dirty="0" err="1" smtClean="0">
                <a:solidFill>
                  <a:srgbClr val="FF0000"/>
                </a:solidFill>
              </a:rPr>
              <a:t>гг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010782</a:t>
            </a:r>
            <a:b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/>
              <a:t>GHL, GPL, GPU, GTL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2003-2015 </a:t>
            </a:r>
            <a:r>
              <a:rPr lang="ru-RU" dirty="0" err="1" smtClean="0">
                <a:solidFill>
                  <a:srgbClr val="FF0000"/>
                </a:solidFill>
              </a:rPr>
              <a:t>гг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010787 	-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подходит и к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GZL, GGL, GGU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2003-2015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гг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173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2050" name="Picture 2" descr="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1357298"/>
            <a:ext cx="4278759" cy="157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528638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Перейти к запчасти «гнездо задвижки»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Гнездо задвижки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Комплект (2 гнезда, 2 шурупа)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000" dirty="0" smtClean="0">
                <a:solidFill>
                  <a:srgbClr val="0070C0"/>
                </a:solidFill>
              </a:rPr>
              <a:t> 350023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sz="11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/>
              <a:t>Одно гнездо задвижки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000" dirty="0" smtClean="0">
                <a:solidFill>
                  <a:srgbClr val="0070C0"/>
                </a:solidFill>
              </a:rPr>
              <a:t>010742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2000" dirty="0" smtClean="0">
                <a:solidFill>
                  <a:srgbClr val="0070C0"/>
                </a:solidFill>
              </a:rPr>
              <a:t>010741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200" dirty="0" smtClean="0"/>
              <a:t>для размеров </a:t>
            </a:r>
            <a:r>
              <a:rPr lang="en-US" sz="1200" dirty="0" smtClean="0"/>
              <a:t>C02, F06</a:t>
            </a:r>
            <a:r>
              <a:rPr lang="ru-RU" sz="2000" dirty="0" smtClean="0">
                <a:solidFill>
                  <a:srgbClr val="006CA5"/>
                </a:solidFill>
              </a:rPr>
              <a:t>)</a:t>
            </a:r>
            <a:endParaRPr lang="en-US" sz="2000" dirty="0" smtClean="0">
              <a:solidFill>
                <a:srgbClr val="006CA5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rgbClr val="006CA5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rgbClr val="006CA5"/>
              </a:solidFill>
            </a:endParaRPr>
          </a:p>
          <a:p>
            <a:r>
              <a:rPr lang="ru-RU" sz="2000" dirty="0" smtClean="0"/>
              <a:t>Пластмассовое кольцо под щеколду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rgbClr val="0070C0"/>
                </a:solidFill>
              </a:rPr>
              <a:t>010705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174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1214422"/>
            <a:ext cx="2273193" cy="150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5214950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Перейти к запчасти «щеколда» (задвижка)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4071942"/>
            <a:ext cx="1000132" cy="82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Опора накладки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6096545" cy="2857872"/>
          </a:xfrm>
        </p:spPr>
        <p:txBody>
          <a:bodyPr/>
          <a:lstStyle/>
          <a:p>
            <a:r>
              <a:rPr lang="ru-RU" dirty="0" smtClean="0"/>
              <a:t>Подходит к окнам:</a:t>
            </a:r>
          </a:p>
          <a:p>
            <a:pPr lvl="1"/>
            <a:r>
              <a:rPr lang="en-US" dirty="0"/>
              <a:t>GLR, GZR</a:t>
            </a:r>
            <a:endParaRPr lang="da-DK" dirty="0"/>
          </a:p>
          <a:p>
            <a:pPr lvl="1"/>
            <a:r>
              <a:rPr lang="en-US" dirty="0" smtClean="0"/>
              <a:t>GGL, GZL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2003-2015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гг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lvl="5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Код 060959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175</a:t>
            </a:fld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2708920"/>
            <a:ext cx="904875" cy="1000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9" name="Flowchart: Alternate Process 8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5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Уплотнитель нижней накладки поворотной створки</a:t>
            </a: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14177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Подходит для окон </a:t>
            </a:r>
          </a:p>
          <a:p>
            <a:r>
              <a:rPr lang="en-US" dirty="0" smtClean="0"/>
              <a:t>GZR</a:t>
            </a:r>
          </a:p>
          <a:p>
            <a:pPr marL="342900" lvl="1" indent="-342900"/>
            <a:r>
              <a:rPr lang="en-US" sz="1800" dirty="0" smtClean="0"/>
              <a:t>GGL, GGU, GPL, GPU, GHL, GDL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2003-2015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гг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800" dirty="0" smtClean="0"/>
          </a:p>
          <a:p>
            <a:r>
              <a:rPr lang="en-US" dirty="0" smtClean="0"/>
              <a:t>GEL, VEA, VEB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Правый изнутри – 	</a:t>
            </a:r>
            <a:r>
              <a:rPr lang="ru-RU" sz="2400" dirty="0" smtClean="0">
                <a:solidFill>
                  <a:srgbClr val="006CA5"/>
                </a:solidFill>
              </a:rPr>
              <a:t>060980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Левый изнутри - 	</a:t>
            </a:r>
            <a:r>
              <a:rPr lang="ru-RU" sz="2400" dirty="0" smtClean="0">
                <a:solidFill>
                  <a:srgbClr val="006CA5"/>
                </a:solidFill>
              </a:rPr>
              <a:t>060981</a:t>
            </a:r>
            <a:endParaRPr lang="ru-RU" sz="2400" dirty="0">
              <a:solidFill>
                <a:srgbClr val="006CA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176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2747764"/>
            <a:ext cx="990600" cy="752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3785439"/>
            <a:ext cx="10763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клиента разбился стеклопакет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120168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Для того, чтобы определить какой стеклопакет необходимо приобрести для замены, клиент должен переписать полностью код с оконной таблички</a:t>
            </a:r>
          </a:p>
          <a:p>
            <a:pPr>
              <a:buNone/>
            </a:pPr>
            <a:endParaRPr lang="en-US" sz="1600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177</a:t>
            </a:fld>
            <a:endParaRPr lang="da-DK"/>
          </a:p>
        </p:txBody>
      </p:sp>
      <p:sp>
        <p:nvSpPr>
          <p:cNvPr id="7" name="TextBox 6"/>
          <p:cNvSpPr txBox="1"/>
          <p:nvPr/>
        </p:nvSpPr>
        <p:spPr>
          <a:xfrm>
            <a:off x="539552" y="482492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Посмотреть как выглядит табличка</a:t>
            </a:r>
            <a:endParaRPr lang="ru-RU" dirty="0"/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7286644" y="5715016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532499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Определить год производства</a:t>
            </a:r>
            <a:endParaRPr lang="ru-RU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47663" y="2659064"/>
            <a:ext cx="8439150" cy="106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tabLst>
                <a:tab pos="1274763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111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798513" indent="-2111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057275" indent="-2397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12668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7240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21812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6384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095625" indent="-1936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tabLst>
                <a:tab pos="1274763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hlinkClick r:id="rId6" action="ppaction://hlinksldjump"/>
              </a:rPr>
              <a:t>VELUX OPTIMA (</a:t>
            </a:r>
            <a:r>
              <a:rPr lang="ru-RU" kern="0" dirty="0" smtClean="0">
                <a:hlinkClick r:id="rId6" action="ppaction://hlinksldjump"/>
              </a:rPr>
              <a:t>например, </a:t>
            </a:r>
            <a:r>
              <a:rPr lang="en-US" kern="0" dirty="0" smtClean="0">
                <a:hlinkClick r:id="rId6" action="ppaction://hlinksldjump"/>
              </a:rPr>
              <a:t>GLR M</a:t>
            </a:r>
            <a:r>
              <a:rPr lang="en-US" kern="0" dirty="0" smtClean="0">
                <a:solidFill>
                  <a:schemeClr val="bg1">
                    <a:lumMod val="50000"/>
                  </a:schemeClr>
                </a:solidFill>
                <a:hlinkClick r:id="rId6" action="ppaction://hlinksldjump"/>
              </a:rPr>
              <a:t>R</a:t>
            </a:r>
            <a:r>
              <a:rPr lang="en-US" kern="0" dirty="0" smtClean="0">
                <a:hlinkClick r:id="rId6" action="ppaction://hlinksldjump"/>
              </a:rPr>
              <a:t>08 3073IS)</a:t>
            </a:r>
            <a:endParaRPr lang="ru-RU" kern="0" dirty="0" smtClean="0"/>
          </a:p>
          <a:p>
            <a:r>
              <a:rPr lang="en-US" kern="0" dirty="0" smtClean="0">
                <a:hlinkClick r:id="rId7" action="ppaction://hlinksldjump"/>
              </a:rPr>
              <a:t>VELUX PREMIUM (</a:t>
            </a:r>
            <a:r>
              <a:rPr lang="ru-RU" kern="0" dirty="0" smtClean="0">
                <a:hlinkClick r:id="rId7" action="ppaction://hlinksldjump"/>
              </a:rPr>
              <a:t>например, </a:t>
            </a:r>
            <a:r>
              <a:rPr lang="en-US" kern="0" dirty="0" smtClean="0">
                <a:hlinkClick r:id="rId7" action="ppaction://hlinksldjump"/>
              </a:rPr>
              <a:t>GGL M</a:t>
            </a:r>
            <a:r>
              <a:rPr lang="en-US" kern="0" dirty="0" smtClean="0">
                <a:solidFill>
                  <a:srgbClr val="FF0000"/>
                </a:solidFill>
                <a:hlinkClick r:id="rId7" action="ppaction://hlinksldjump"/>
              </a:rPr>
              <a:t>K</a:t>
            </a:r>
            <a:r>
              <a:rPr lang="en-US" kern="0" dirty="0" smtClean="0">
                <a:hlinkClick r:id="rId7" action="ppaction://hlinksldjump"/>
              </a:rPr>
              <a:t>08 3070)</a:t>
            </a:r>
            <a:endParaRPr lang="en-US" kern="0" dirty="0" smtClean="0"/>
          </a:p>
          <a:p>
            <a:r>
              <a:rPr lang="ru-RU" kern="0" dirty="0" smtClean="0">
                <a:hlinkClick r:id="rId8" action="ppaction://hlinksldjump"/>
              </a:rPr>
              <a:t>1992-2015 </a:t>
            </a:r>
            <a:r>
              <a:rPr lang="ru-RU" kern="0" dirty="0" err="1" smtClean="0">
                <a:hlinkClick r:id="rId8" action="ppaction://hlinksldjump"/>
              </a:rPr>
              <a:t>гг</a:t>
            </a:r>
            <a:r>
              <a:rPr lang="ru-RU" kern="0" dirty="0" smtClean="0">
                <a:hlinkClick r:id="rId8" action="ppaction://hlinksldjump"/>
              </a:rPr>
              <a:t> (</a:t>
            </a:r>
            <a:r>
              <a:rPr lang="da-DK" kern="0" dirty="0" err="1" smtClean="0">
                <a:hlinkClick r:id="rId8" action="ppaction://hlinksldjump"/>
              </a:rPr>
              <a:t>например</a:t>
            </a:r>
            <a:r>
              <a:rPr lang="da-DK" kern="0" dirty="0" smtClean="0">
                <a:hlinkClick r:id="rId8" action="ppaction://hlinksldjump"/>
              </a:rPr>
              <a:t>,  GGL M08 3073G)</a:t>
            </a:r>
            <a:endParaRPr lang="da-DK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plate/ </a:t>
            </a:r>
            <a:r>
              <a:rPr lang="ru-RU" dirty="0" smtClean="0"/>
              <a:t>Оконная табличка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178</a:t>
            </a:fld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931" y="1285860"/>
            <a:ext cx="849991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786314" y="1214422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Дополнительный параметр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4857760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Номер партии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43174" y="4857760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Год производства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71934" y="5072074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Месяц производства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29322" y="4786323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Завод</a:t>
            </a:r>
            <a:endParaRPr lang="ru-RU" sz="1400" b="1" dirty="0"/>
          </a:p>
        </p:txBody>
      </p:sp>
      <p:sp>
        <p:nvSpPr>
          <p:cNvPr id="16" name="Flowchart: Alternate Process 15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571501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стеклопакетам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year/ </a:t>
            </a:r>
            <a:r>
              <a:rPr lang="ru-RU" dirty="0" smtClean="0"/>
              <a:t>Год производства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179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71501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стеклопакетам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53260" y="2698521"/>
            <a:ext cx="29907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Внимание для окон </a:t>
            </a:r>
            <a:r>
              <a:rPr lang="en-US" sz="1400" dirty="0" smtClean="0">
                <a:solidFill>
                  <a:srgbClr val="FF0000"/>
                </a:solidFill>
              </a:rPr>
              <a:t>102, 206 </a:t>
            </a:r>
            <a:r>
              <a:rPr lang="ru-RU" sz="1400" dirty="0" smtClean="0">
                <a:solidFill>
                  <a:srgbClr val="FF0000"/>
                </a:solidFill>
              </a:rPr>
              <a:t>стеклопакеты С02 и </a:t>
            </a:r>
            <a:r>
              <a:rPr lang="en-US" sz="1400" dirty="0" smtClean="0">
                <a:solidFill>
                  <a:srgbClr val="FF0000"/>
                </a:solidFill>
              </a:rPr>
              <a:t>F06 </a:t>
            </a:r>
            <a:r>
              <a:rPr lang="ru-RU" sz="1400" dirty="0" smtClean="0">
                <a:solidFill>
                  <a:srgbClr val="FF0000"/>
                </a:solidFill>
              </a:rPr>
              <a:t>не подходят. 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>Необходимо заказывать </a:t>
            </a:r>
            <a:r>
              <a:rPr lang="en-US" sz="1400" dirty="0" smtClean="0">
                <a:solidFill>
                  <a:srgbClr val="FF0000"/>
                </a:solidFill>
              </a:rPr>
              <a:t>IPL 102 </a:t>
            </a:r>
            <a:r>
              <a:rPr lang="ru-RU" sz="1400" dirty="0" smtClean="0">
                <a:solidFill>
                  <a:srgbClr val="FF0000"/>
                </a:solidFill>
              </a:rPr>
              <a:t>или 206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3" y="1268760"/>
            <a:ext cx="1295400" cy="4029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839" y="1266732"/>
            <a:ext cx="1343025" cy="4048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1912" y="1271494"/>
            <a:ext cx="12573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18</a:t>
            </a:fld>
            <a:endParaRPr lang="da-DK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1800" dirty="0" smtClean="0"/>
              <a:t>Накладки для окна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Упаковка с накладками/</a:t>
            </a:r>
            <a:r>
              <a:rPr lang="ru-RU" sz="2400" dirty="0" err="1" smtClean="0"/>
              <a:t>Байпак</a:t>
            </a:r>
            <a:endParaRPr lang="ru-RU" sz="2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768072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tabLst>
                <a:tab pos="1274763" algn="l"/>
              </a:tabLst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2003-2015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гг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(например, 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GZL M08 1059D)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-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hlinkClick r:id="rId3" action="ppaction://hlinksldjump"/>
              </a:rPr>
              <a:t>Алюминий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  <a:defRPr/>
            </a:pPr>
            <a:endParaRPr lang="ru-RU" kern="0" dirty="0"/>
          </a:p>
          <a:p>
            <a:pPr marL="34290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  <a:defRPr/>
            </a:pPr>
            <a:r>
              <a:rPr lang="ru-RU" kern="0" dirty="0"/>
              <a:t>2003-2015 </a:t>
            </a:r>
            <a:r>
              <a:rPr lang="ru-RU" kern="0" dirty="0" err="1"/>
              <a:t>гг</a:t>
            </a:r>
            <a:r>
              <a:rPr lang="en-US" kern="0" dirty="0" smtClean="0"/>
              <a:t> </a:t>
            </a:r>
            <a:r>
              <a:rPr lang="ru-RU" kern="0" dirty="0" smtClean="0"/>
              <a:t>с уплотнителями «Снег+» </a:t>
            </a:r>
            <a:br>
              <a:rPr lang="ru-RU" kern="0" dirty="0" smtClean="0"/>
            </a:br>
            <a:r>
              <a:rPr lang="en-US" kern="0" dirty="0" smtClean="0"/>
              <a:t>(</a:t>
            </a:r>
            <a:r>
              <a:rPr lang="ru-RU" kern="0" dirty="0"/>
              <a:t>с 2003 г, например,  </a:t>
            </a:r>
            <a:r>
              <a:rPr lang="en-US" kern="0" dirty="0" smtClean="0"/>
              <a:t>G</a:t>
            </a:r>
            <a:r>
              <a:rPr lang="en-US" kern="0" dirty="0"/>
              <a:t>Z</a:t>
            </a:r>
            <a:r>
              <a:rPr lang="en-US" kern="0" dirty="0" smtClean="0"/>
              <a:t>L </a:t>
            </a:r>
            <a:r>
              <a:rPr lang="en-US" kern="0" dirty="0"/>
              <a:t>M08 </a:t>
            </a:r>
            <a:r>
              <a:rPr lang="en-US" kern="0" dirty="0" smtClean="0"/>
              <a:t>1073GDB</a:t>
            </a:r>
            <a:r>
              <a:rPr lang="en-US" kern="0" dirty="0" smtClean="0">
                <a:solidFill>
                  <a:srgbClr val="FF0000"/>
                </a:solidFill>
              </a:rPr>
              <a:t>IS</a:t>
            </a:r>
            <a:r>
              <a:rPr lang="en-US" kern="0" dirty="0" smtClean="0"/>
              <a:t>)</a:t>
            </a:r>
            <a:r>
              <a:rPr lang="ru-RU" kern="0" dirty="0" smtClean="0"/>
              <a:t> </a:t>
            </a:r>
            <a:r>
              <a:rPr lang="ru-RU" kern="0" dirty="0"/>
              <a:t>- </a:t>
            </a:r>
            <a:r>
              <a:rPr lang="ru-RU" kern="0" dirty="0">
                <a:hlinkClick r:id="rId4" action="ppaction://hlinksldjump"/>
              </a:rPr>
              <a:t>Алюминий</a:t>
            </a:r>
            <a:endParaRPr lang="ru-RU" kern="0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tabLst>
                <a:tab pos="1274763" algn="l"/>
              </a:tabLst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  <a:defRPr/>
            </a:pPr>
            <a:r>
              <a:rPr lang="ru-RU" kern="0" dirty="0"/>
              <a:t>2003-2015 </a:t>
            </a:r>
            <a:r>
              <a:rPr lang="ru-RU" kern="0" dirty="0" err="1"/>
              <a:t>гг</a:t>
            </a:r>
            <a:r>
              <a:rPr lang="ru-RU" kern="0" dirty="0"/>
              <a:t> (например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GGL M08 3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173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G)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–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hlinkClick r:id="rId5" action="ppaction://hlinksldjump"/>
              </a:rPr>
              <a:t>Медь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  <a:defRPr/>
            </a:pPr>
            <a:endParaRPr lang="ru-RU" sz="1600" dirty="0" smtClean="0"/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2976" y="3664404"/>
            <a:ext cx="4309678" cy="2428892"/>
            <a:chOff x="1000100" y="3714752"/>
            <a:chExt cx="4309678" cy="2428892"/>
          </a:xfrm>
        </p:grpSpPr>
        <p:pic>
          <p:nvPicPr>
            <p:cNvPr id="11" name="Picture 2" descr="упаковка с накладками и крепежами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00" y="3714752"/>
              <a:ext cx="2428892" cy="2428892"/>
            </a:xfrm>
            <a:prstGeom prst="rect">
              <a:avLst/>
            </a:prstGeom>
            <a:noFill/>
          </p:spPr>
        </p:pic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00430" y="3714752"/>
              <a:ext cx="1809348" cy="2428892"/>
            </a:xfrm>
            <a:prstGeom prst="rect">
              <a:avLst/>
            </a:prstGeom>
            <a:noFill/>
          </p:spPr>
        </p:pic>
      </p:grpSp>
      <p:sp>
        <p:nvSpPr>
          <p:cNvPr id="13" name="Flowchart: Alternate Process 12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8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Замена стеклопакетов на </a:t>
            </a:r>
            <a:r>
              <a:rPr lang="ru-RU" dirty="0" smtClean="0"/>
              <a:t>окнах</a:t>
            </a:r>
            <a:br>
              <a:rPr lang="ru-RU" dirty="0" smtClean="0"/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VELUX OPTIMA</a:t>
            </a:r>
            <a:endParaRPr lang="da-DK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556792"/>
            <a:ext cx="8439150" cy="4767808"/>
          </a:xfrm>
        </p:spPr>
        <p:txBody>
          <a:bodyPr/>
          <a:lstStyle/>
          <a:p>
            <a:r>
              <a:rPr lang="en-US" sz="1600" dirty="0" smtClean="0">
                <a:solidFill>
                  <a:srgbClr val="0070C0"/>
                </a:solidFill>
              </a:rPr>
              <a:t>CR02				IPX CR02 0073R</a:t>
            </a:r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en-US" sz="1600" dirty="0" smtClean="0">
                <a:solidFill>
                  <a:srgbClr val="0070C0"/>
                </a:solidFill>
              </a:rPr>
              <a:t>CR04</a:t>
            </a:r>
            <a:r>
              <a:rPr lang="en-US" sz="1600" dirty="0">
                <a:solidFill>
                  <a:srgbClr val="0070C0"/>
                </a:solidFill>
              </a:rPr>
              <a:t>				IPX CR04 0073R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FR06				IPX FR06 0073R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MR04				IPX MR04 0073R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MR06				IPX MR06 0073R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MR08				IPX MR08 0073R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MR10				IPX MR10 0073R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da-DK" sz="1600" dirty="0">
                <a:solidFill>
                  <a:srgbClr val="0070C0"/>
                </a:solidFill>
              </a:rPr>
              <a:t>PR06				IPX PR06 0073R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da-DK" sz="1600" dirty="0">
                <a:solidFill>
                  <a:srgbClr val="0070C0"/>
                </a:solidFill>
              </a:rPr>
              <a:t>PR08				IPX PR08 0073R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SR06				IPX SR06 0073R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SR08				IPX SR08 0073R</a:t>
            </a:r>
            <a:endParaRPr lang="ru-RU" sz="1600" dirty="0">
              <a:solidFill>
                <a:srgbClr val="0070C0"/>
              </a:solidFill>
            </a:endParaRPr>
          </a:p>
          <a:p>
            <a:endParaRPr lang="da-DK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180</a:t>
            </a:fld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71501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стеклопакетам</a:t>
            </a:r>
            <a:endParaRPr lang="ru-RU" dirty="0"/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Замена стеклопакетов на окнах</a:t>
            </a:r>
            <a:br>
              <a:rPr lang="ru-RU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VELUX </a:t>
            </a:r>
            <a:r>
              <a:rPr lang="en-US" sz="2400" dirty="0" smtClean="0">
                <a:solidFill>
                  <a:srgbClr val="FF0000"/>
                </a:solidFill>
              </a:rPr>
              <a:t>PREMIUM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196752"/>
            <a:ext cx="8439150" cy="3672775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Внимание! При замене с/на стеклопакеты 60, 66 уточняйте необходимый набор запчастей.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Для окон со стеклопакетом 70:</a:t>
            </a:r>
            <a:endParaRPr lang="en-US" sz="1600" dirty="0" smtClean="0"/>
          </a:p>
          <a:p>
            <a:r>
              <a:rPr lang="ru-RU" sz="1400" dirty="0" smtClean="0">
                <a:solidFill>
                  <a:srgbClr val="0070C0"/>
                </a:solidFill>
              </a:rPr>
              <a:t>C</a:t>
            </a:r>
            <a:r>
              <a:rPr lang="en-US" sz="1400" dirty="0" smtClean="0">
                <a:solidFill>
                  <a:srgbClr val="0070C0"/>
                </a:solidFill>
              </a:rPr>
              <a:t>K</a:t>
            </a:r>
            <a:r>
              <a:rPr lang="ru-RU" sz="1400" dirty="0" smtClean="0">
                <a:solidFill>
                  <a:srgbClr val="0070C0"/>
                </a:solidFill>
              </a:rPr>
              <a:t>02				IP</a:t>
            </a:r>
            <a:r>
              <a:rPr lang="en-US" sz="1400" dirty="0" smtClean="0">
                <a:solidFill>
                  <a:srgbClr val="0070C0"/>
                </a:solidFill>
              </a:rPr>
              <a:t>L</a:t>
            </a:r>
            <a:r>
              <a:rPr lang="ru-RU" sz="1400" dirty="0" smtClean="0">
                <a:solidFill>
                  <a:srgbClr val="0070C0"/>
                </a:solidFill>
              </a:rPr>
              <a:t> C</a:t>
            </a:r>
            <a:r>
              <a:rPr lang="en-US" sz="1400" dirty="0" smtClean="0">
                <a:solidFill>
                  <a:srgbClr val="0070C0"/>
                </a:solidFill>
              </a:rPr>
              <a:t>K</a:t>
            </a:r>
            <a:r>
              <a:rPr lang="ru-RU" sz="1400" dirty="0" smtClean="0">
                <a:solidFill>
                  <a:srgbClr val="0070C0"/>
                </a:solidFill>
              </a:rPr>
              <a:t>02 007</a:t>
            </a:r>
            <a:r>
              <a:rPr lang="en-US" sz="1400" dirty="0" smtClean="0">
                <a:solidFill>
                  <a:srgbClr val="0070C0"/>
                </a:solidFill>
              </a:rPr>
              <a:t>0</a:t>
            </a:r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C</a:t>
            </a:r>
            <a:r>
              <a:rPr lang="en-US" sz="1400" dirty="0" smtClean="0">
                <a:solidFill>
                  <a:srgbClr val="0070C0"/>
                </a:solidFill>
              </a:rPr>
              <a:t>K</a:t>
            </a:r>
            <a:r>
              <a:rPr lang="ru-RU" sz="1400" dirty="0" smtClean="0">
                <a:solidFill>
                  <a:srgbClr val="0070C0"/>
                </a:solidFill>
              </a:rPr>
              <a:t>04			</a:t>
            </a:r>
            <a:r>
              <a:rPr lang="ru-RU" sz="1400" dirty="0">
                <a:solidFill>
                  <a:srgbClr val="0070C0"/>
                </a:solidFill>
              </a:rPr>
              <a:t>	IP</a:t>
            </a:r>
            <a:r>
              <a:rPr lang="en-US" sz="1400" dirty="0">
                <a:solidFill>
                  <a:srgbClr val="0070C0"/>
                </a:solidFill>
              </a:rPr>
              <a:t>L</a:t>
            </a:r>
            <a:r>
              <a:rPr lang="ru-RU" sz="1400" dirty="0">
                <a:solidFill>
                  <a:srgbClr val="0070C0"/>
                </a:solidFill>
              </a:rPr>
              <a:t> C</a:t>
            </a:r>
            <a:r>
              <a:rPr lang="en-US" sz="1400" dirty="0">
                <a:solidFill>
                  <a:srgbClr val="0070C0"/>
                </a:solidFill>
              </a:rPr>
              <a:t>K</a:t>
            </a:r>
            <a:r>
              <a:rPr lang="ru-RU" sz="1400" dirty="0" smtClean="0">
                <a:solidFill>
                  <a:srgbClr val="0070C0"/>
                </a:solidFill>
              </a:rPr>
              <a:t>0</a:t>
            </a:r>
            <a:r>
              <a:rPr lang="en-US" sz="1400" dirty="0" smtClean="0">
                <a:solidFill>
                  <a:srgbClr val="0070C0"/>
                </a:solidFill>
              </a:rPr>
              <a:t>4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>
                <a:solidFill>
                  <a:srgbClr val="0070C0"/>
                </a:solidFill>
              </a:rPr>
              <a:t>007</a:t>
            </a:r>
            <a:r>
              <a:rPr lang="en-US" sz="1400" dirty="0">
                <a:solidFill>
                  <a:srgbClr val="0070C0"/>
                </a:solidFill>
              </a:rPr>
              <a:t>0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FK04				</a:t>
            </a:r>
            <a:r>
              <a:rPr lang="ru-RU" sz="1400" dirty="0">
                <a:solidFill>
                  <a:srgbClr val="0070C0"/>
                </a:solidFill>
              </a:rPr>
              <a:t>IP</a:t>
            </a:r>
            <a:r>
              <a:rPr lang="en-US" sz="1400" dirty="0">
                <a:solidFill>
                  <a:srgbClr val="0070C0"/>
                </a:solidFill>
              </a:rPr>
              <a:t>L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FK</a:t>
            </a:r>
            <a:r>
              <a:rPr lang="ru-RU" sz="1400" dirty="0" smtClean="0">
                <a:solidFill>
                  <a:srgbClr val="0070C0"/>
                </a:solidFill>
              </a:rPr>
              <a:t>0</a:t>
            </a:r>
            <a:r>
              <a:rPr lang="en-US" sz="1400" dirty="0" smtClean="0">
                <a:solidFill>
                  <a:srgbClr val="0070C0"/>
                </a:solidFill>
              </a:rPr>
              <a:t>4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>
                <a:solidFill>
                  <a:srgbClr val="0070C0"/>
                </a:solidFill>
              </a:rPr>
              <a:t>007</a:t>
            </a:r>
            <a:r>
              <a:rPr lang="en-US" sz="1400" dirty="0">
                <a:solidFill>
                  <a:srgbClr val="0070C0"/>
                </a:solidFill>
              </a:rPr>
              <a:t>0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F</a:t>
            </a:r>
            <a:r>
              <a:rPr lang="en-US" sz="1400" dirty="0">
                <a:solidFill>
                  <a:srgbClr val="0070C0"/>
                </a:solidFill>
              </a:rPr>
              <a:t>K</a:t>
            </a:r>
            <a:r>
              <a:rPr lang="ru-RU" sz="1400" dirty="0" smtClean="0">
                <a:solidFill>
                  <a:srgbClr val="0070C0"/>
                </a:solidFill>
              </a:rPr>
              <a:t>06			</a:t>
            </a:r>
            <a:r>
              <a:rPr lang="ru-RU" sz="1400" dirty="0">
                <a:solidFill>
                  <a:srgbClr val="0070C0"/>
                </a:solidFill>
              </a:rPr>
              <a:t>	IP</a:t>
            </a:r>
            <a:r>
              <a:rPr lang="en-US" sz="1400" dirty="0">
                <a:solidFill>
                  <a:srgbClr val="0070C0"/>
                </a:solidFill>
              </a:rPr>
              <a:t>L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FK</a:t>
            </a:r>
            <a:r>
              <a:rPr lang="ru-RU" sz="1400" dirty="0" smtClean="0">
                <a:solidFill>
                  <a:srgbClr val="0070C0"/>
                </a:solidFill>
              </a:rPr>
              <a:t>0</a:t>
            </a:r>
            <a:r>
              <a:rPr lang="en-US" sz="1400" dirty="0" smtClean="0">
                <a:solidFill>
                  <a:srgbClr val="0070C0"/>
                </a:solidFill>
              </a:rPr>
              <a:t>6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>
                <a:solidFill>
                  <a:srgbClr val="0070C0"/>
                </a:solidFill>
              </a:rPr>
              <a:t>007</a:t>
            </a:r>
            <a:r>
              <a:rPr lang="en-US" sz="1400" dirty="0">
                <a:solidFill>
                  <a:srgbClr val="0070C0"/>
                </a:solidFill>
              </a:rPr>
              <a:t>0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M</a:t>
            </a:r>
            <a:r>
              <a:rPr lang="en-US" sz="1400" dirty="0" smtClean="0">
                <a:solidFill>
                  <a:srgbClr val="0070C0"/>
                </a:solidFill>
              </a:rPr>
              <a:t>K</a:t>
            </a:r>
            <a:r>
              <a:rPr lang="ru-RU" sz="1400" dirty="0" smtClean="0">
                <a:solidFill>
                  <a:srgbClr val="0070C0"/>
                </a:solidFill>
              </a:rPr>
              <a:t>04			</a:t>
            </a:r>
            <a:r>
              <a:rPr lang="ru-RU" sz="1400" dirty="0">
                <a:solidFill>
                  <a:srgbClr val="0070C0"/>
                </a:solidFill>
              </a:rPr>
              <a:t>	IP</a:t>
            </a:r>
            <a:r>
              <a:rPr lang="en-US" sz="1400" dirty="0" smtClean="0">
                <a:solidFill>
                  <a:srgbClr val="0070C0"/>
                </a:solidFill>
              </a:rPr>
              <a:t>L MK</a:t>
            </a:r>
            <a:r>
              <a:rPr lang="ru-RU" sz="1400" dirty="0" smtClean="0">
                <a:solidFill>
                  <a:srgbClr val="0070C0"/>
                </a:solidFill>
              </a:rPr>
              <a:t>0</a:t>
            </a:r>
            <a:r>
              <a:rPr lang="en-US" sz="1400" dirty="0" smtClean="0">
                <a:solidFill>
                  <a:srgbClr val="0070C0"/>
                </a:solidFill>
              </a:rPr>
              <a:t>4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>
                <a:solidFill>
                  <a:srgbClr val="0070C0"/>
                </a:solidFill>
              </a:rPr>
              <a:t>007</a:t>
            </a:r>
            <a:r>
              <a:rPr lang="en-US" sz="1400" dirty="0">
                <a:solidFill>
                  <a:srgbClr val="0070C0"/>
                </a:solidFill>
              </a:rPr>
              <a:t>0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M</a:t>
            </a:r>
            <a:r>
              <a:rPr lang="en-US" sz="1400" dirty="0" smtClean="0">
                <a:solidFill>
                  <a:srgbClr val="0070C0"/>
                </a:solidFill>
              </a:rPr>
              <a:t>K</a:t>
            </a:r>
            <a:r>
              <a:rPr lang="ru-RU" sz="1400" dirty="0" smtClean="0">
                <a:solidFill>
                  <a:srgbClr val="0070C0"/>
                </a:solidFill>
              </a:rPr>
              <a:t>06			</a:t>
            </a:r>
            <a:r>
              <a:rPr lang="ru-RU" sz="1400" dirty="0">
                <a:solidFill>
                  <a:srgbClr val="0070C0"/>
                </a:solidFill>
              </a:rPr>
              <a:t>	IP</a:t>
            </a:r>
            <a:r>
              <a:rPr lang="en-US" sz="1400" dirty="0">
                <a:solidFill>
                  <a:srgbClr val="0070C0"/>
                </a:solidFill>
              </a:rPr>
              <a:t>L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MK06 </a:t>
            </a:r>
            <a:r>
              <a:rPr lang="ru-RU" sz="1400" dirty="0" smtClean="0">
                <a:solidFill>
                  <a:srgbClr val="0070C0"/>
                </a:solidFill>
              </a:rPr>
              <a:t>007</a:t>
            </a:r>
            <a:r>
              <a:rPr lang="en-US" sz="1400" dirty="0">
                <a:solidFill>
                  <a:srgbClr val="0070C0"/>
                </a:solidFill>
              </a:rPr>
              <a:t>0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M</a:t>
            </a:r>
            <a:r>
              <a:rPr lang="en-US" sz="1400" dirty="0" smtClean="0">
                <a:solidFill>
                  <a:srgbClr val="0070C0"/>
                </a:solidFill>
              </a:rPr>
              <a:t>K</a:t>
            </a:r>
            <a:r>
              <a:rPr lang="ru-RU" sz="1400" dirty="0" smtClean="0">
                <a:solidFill>
                  <a:srgbClr val="0070C0"/>
                </a:solidFill>
              </a:rPr>
              <a:t>08			</a:t>
            </a:r>
            <a:r>
              <a:rPr lang="ru-RU" sz="1400" dirty="0">
                <a:solidFill>
                  <a:srgbClr val="0070C0"/>
                </a:solidFill>
              </a:rPr>
              <a:t>	IP</a:t>
            </a:r>
            <a:r>
              <a:rPr lang="en-US" sz="1400" dirty="0">
                <a:solidFill>
                  <a:srgbClr val="0070C0"/>
                </a:solidFill>
              </a:rPr>
              <a:t>L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MK08 </a:t>
            </a:r>
            <a:r>
              <a:rPr lang="ru-RU" sz="1400" dirty="0" smtClean="0">
                <a:solidFill>
                  <a:srgbClr val="0070C0"/>
                </a:solidFill>
              </a:rPr>
              <a:t>007</a:t>
            </a:r>
            <a:r>
              <a:rPr lang="en-US" sz="1400" dirty="0">
                <a:solidFill>
                  <a:srgbClr val="0070C0"/>
                </a:solidFill>
              </a:rPr>
              <a:t>0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M</a:t>
            </a:r>
            <a:r>
              <a:rPr lang="en-US" sz="1400" dirty="0" smtClean="0">
                <a:solidFill>
                  <a:srgbClr val="0070C0"/>
                </a:solidFill>
              </a:rPr>
              <a:t>K</a:t>
            </a:r>
            <a:r>
              <a:rPr lang="ru-RU" sz="1400" dirty="0" smtClean="0">
                <a:solidFill>
                  <a:srgbClr val="0070C0"/>
                </a:solidFill>
              </a:rPr>
              <a:t>10			</a:t>
            </a:r>
            <a:r>
              <a:rPr lang="ru-RU" sz="1400" dirty="0">
                <a:solidFill>
                  <a:srgbClr val="0070C0"/>
                </a:solidFill>
              </a:rPr>
              <a:t>	IP</a:t>
            </a:r>
            <a:r>
              <a:rPr lang="en-US" sz="1400" dirty="0">
                <a:solidFill>
                  <a:srgbClr val="0070C0"/>
                </a:solidFill>
              </a:rPr>
              <a:t>L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MK10 </a:t>
            </a:r>
            <a:r>
              <a:rPr lang="ru-RU" sz="1400" dirty="0" smtClean="0">
                <a:solidFill>
                  <a:srgbClr val="0070C0"/>
                </a:solidFill>
              </a:rPr>
              <a:t>007</a:t>
            </a:r>
            <a:r>
              <a:rPr lang="en-US" sz="1400" dirty="0">
                <a:solidFill>
                  <a:srgbClr val="0070C0"/>
                </a:solidFill>
              </a:rPr>
              <a:t>0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P</a:t>
            </a:r>
            <a:r>
              <a:rPr lang="en-US" sz="1400" dirty="0" smtClean="0">
                <a:solidFill>
                  <a:srgbClr val="0070C0"/>
                </a:solidFill>
              </a:rPr>
              <a:t>K</a:t>
            </a:r>
            <a:r>
              <a:rPr lang="ru-RU" sz="1400" dirty="0" smtClean="0">
                <a:solidFill>
                  <a:srgbClr val="0070C0"/>
                </a:solidFill>
              </a:rPr>
              <a:t>06			</a:t>
            </a:r>
            <a:r>
              <a:rPr lang="ru-RU" sz="1400" dirty="0">
                <a:solidFill>
                  <a:srgbClr val="0070C0"/>
                </a:solidFill>
              </a:rPr>
              <a:t>	IP</a:t>
            </a:r>
            <a:r>
              <a:rPr lang="en-US" sz="1400" dirty="0">
                <a:solidFill>
                  <a:srgbClr val="0070C0"/>
                </a:solidFill>
              </a:rPr>
              <a:t>L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PK06 </a:t>
            </a:r>
            <a:r>
              <a:rPr lang="ru-RU" sz="1400" dirty="0" smtClean="0">
                <a:solidFill>
                  <a:srgbClr val="0070C0"/>
                </a:solidFill>
              </a:rPr>
              <a:t>007</a:t>
            </a:r>
            <a:r>
              <a:rPr lang="en-US" sz="1400" dirty="0">
                <a:solidFill>
                  <a:srgbClr val="0070C0"/>
                </a:solidFill>
              </a:rPr>
              <a:t>0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P</a:t>
            </a:r>
            <a:r>
              <a:rPr lang="en-US" sz="1400" dirty="0" smtClean="0">
                <a:solidFill>
                  <a:srgbClr val="0070C0"/>
                </a:solidFill>
              </a:rPr>
              <a:t>K</a:t>
            </a:r>
            <a:r>
              <a:rPr lang="ru-RU" sz="1400" dirty="0" smtClean="0">
                <a:solidFill>
                  <a:srgbClr val="0070C0"/>
                </a:solidFill>
              </a:rPr>
              <a:t>08			</a:t>
            </a:r>
            <a:r>
              <a:rPr lang="ru-RU" sz="1400" dirty="0">
                <a:solidFill>
                  <a:srgbClr val="0070C0"/>
                </a:solidFill>
              </a:rPr>
              <a:t>	IP</a:t>
            </a:r>
            <a:r>
              <a:rPr lang="en-US" sz="1400" dirty="0">
                <a:solidFill>
                  <a:srgbClr val="0070C0"/>
                </a:solidFill>
              </a:rPr>
              <a:t>L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PK</a:t>
            </a:r>
            <a:r>
              <a:rPr lang="ru-RU" sz="1400" dirty="0" smtClean="0">
                <a:solidFill>
                  <a:srgbClr val="0070C0"/>
                </a:solidFill>
              </a:rPr>
              <a:t>0</a:t>
            </a:r>
            <a:r>
              <a:rPr lang="en-US" sz="1400" dirty="0" smtClean="0">
                <a:solidFill>
                  <a:srgbClr val="0070C0"/>
                </a:solidFill>
              </a:rPr>
              <a:t>8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>
                <a:solidFill>
                  <a:srgbClr val="0070C0"/>
                </a:solidFill>
              </a:rPr>
              <a:t>007</a:t>
            </a:r>
            <a:r>
              <a:rPr lang="en-US" sz="1400" dirty="0">
                <a:solidFill>
                  <a:srgbClr val="0070C0"/>
                </a:solidFill>
              </a:rPr>
              <a:t>0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SK</a:t>
            </a:r>
            <a:r>
              <a:rPr lang="ru-RU" sz="1400" dirty="0" smtClean="0">
                <a:solidFill>
                  <a:srgbClr val="0070C0"/>
                </a:solidFill>
              </a:rPr>
              <a:t>06			</a:t>
            </a:r>
            <a:r>
              <a:rPr lang="ru-RU" sz="1400" dirty="0">
                <a:solidFill>
                  <a:srgbClr val="0070C0"/>
                </a:solidFill>
              </a:rPr>
              <a:t>	IP</a:t>
            </a:r>
            <a:r>
              <a:rPr lang="en-US" sz="1400" dirty="0">
                <a:solidFill>
                  <a:srgbClr val="0070C0"/>
                </a:solidFill>
              </a:rPr>
              <a:t>L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SK</a:t>
            </a:r>
            <a:r>
              <a:rPr lang="ru-RU" sz="1400" dirty="0" smtClean="0">
                <a:solidFill>
                  <a:srgbClr val="0070C0"/>
                </a:solidFill>
              </a:rPr>
              <a:t>0</a:t>
            </a:r>
            <a:r>
              <a:rPr lang="en-US" sz="1400" dirty="0" smtClean="0">
                <a:solidFill>
                  <a:srgbClr val="0070C0"/>
                </a:solidFill>
              </a:rPr>
              <a:t>6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>
                <a:solidFill>
                  <a:srgbClr val="0070C0"/>
                </a:solidFill>
              </a:rPr>
              <a:t>007</a:t>
            </a:r>
            <a:r>
              <a:rPr lang="en-US" sz="1400" dirty="0">
                <a:solidFill>
                  <a:srgbClr val="0070C0"/>
                </a:solidFill>
              </a:rPr>
              <a:t>0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S</a:t>
            </a:r>
            <a:r>
              <a:rPr lang="en-US" sz="1400" dirty="0" smtClean="0">
                <a:solidFill>
                  <a:srgbClr val="0070C0"/>
                </a:solidFill>
              </a:rPr>
              <a:t>K</a:t>
            </a:r>
            <a:r>
              <a:rPr lang="ru-RU" sz="1400" dirty="0" smtClean="0">
                <a:solidFill>
                  <a:srgbClr val="0070C0"/>
                </a:solidFill>
              </a:rPr>
              <a:t>08			</a:t>
            </a:r>
            <a:r>
              <a:rPr lang="ru-RU" sz="1400" dirty="0">
                <a:solidFill>
                  <a:srgbClr val="0070C0"/>
                </a:solidFill>
              </a:rPr>
              <a:t>	IP</a:t>
            </a:r>
            <a:r>
              <a:rPr lang="en-US" sz="1400" dirty="0">
                <a:solidFill>
                  <a:srgbClr val="0070C0"/>
                </a:solidFill>
              </a:rPr>
              <a:t>L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SK</a:t>
            </a:r>
            <a:r>
              <a:rPr lang="ru-RU" sz="1400" dirty="0" smtClean="0">
                <a:solidFill>
                  <a:srgbClr val="0070C0"/>
                </a:solidFill>
              </a:rPr>
              <a:t>0</a:t>
            </a:r>
            <a:r>
              <a:rPr lang="en-US" sz="1400" dirty="0" smtClean="0">
                <a:solidFill>
                  <a:srgbClr val="0070C0"/>
                </a:solidFill>
              </a:rPr>
              <a:t>8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>
                <a:solidFill>
                  <a:srgbClr val="0070C0"/>
                </a:solidFill>
              </a:rPr>
              <a:t>007</a:t>
            </a:r>
            <a:r>
              <a:rPr lang="en-US" sz="1400" dirty="0">
                <a:solidFill>
                  <a:srgbClr val="0070C0"/>
                </a:solidFill>
              </a:rPr>
              <a:t>0</a:t>
            </a:r>
            <a:endParaRPr lang="ru-RU" sz="1400" dirty="0">
              <a:solidFill>
                <a:srgbClr val="0070C0"/>
              </a:solidFill>
            </a:endParaRPr>
          </a:p>
          <a:p>
            <a:endParaRPr lang="ru-RU" sz="1400" dirty="0" smtClean="0">
              <a:solidFill>
                <a:srgbClr val="0070C0"/>
              </a:solidFill>
            </a:endParaRPr>
          </a:p>
          <a:p>
            <a:endParaRPr lang="ru-RU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181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71501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стеклопакетам</a:t>
            </a:r>
            <a:endParaRPr lang="ru-RU" dirty="0"/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Замена стеклопакетов на окнах 1992-2015 </a:t>
            </a:r>
            <a:r>
              <a:rPr lang="ru-RU" dirty="0" err="1" smtClean="0"/>
              <a:t>гг</a:t>
            </a:r>
            <a:r>
              <a:rPr lang="ru-RU" dirty="0" smtClean="0"/>
              <a:t> производства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182</a:t>
            </a:fld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347663" y="190754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Определить год производства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7663" y="2495943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Нужна ли прижимная рамка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7663" y="308434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Код прижимной рамки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7663" y="5013176"/>
            <a:ext cx="8296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Внимание для окон </a:t>
            </a:r>
            <a:r>
              <a:rPr lang="en-US" sz="1400" dirty="0" smtClean="0">
                <a:solidFill>
                  <a:srgbClr val="FF0000"/>
                </a:solidFill>
              </a:rPr>
              <a:t>102, 206 </a:t>
            </a:r>
            <a:r>
              <a:rPr lang="ru-RU" sz="1400" dirty="0" smtClean="0">
                <a:solidFill>
                  <a:srgbClr val="FF0000"/>
                </a:solidFill>
              </a:rPr>
              <a:t>стеклопакеты С02 и </a:t>
            </a:r>
            <a:r>
              <a:rPr lang="en-US" sz="1400" dirty="0" smtClean="0">
                <a:solidFill>
                  <a:srgbClr val="FF0000"/>
                </a:solidFill>
              </a:rPr>
              <a:t>F06 </a:t>
            </a:r>
            <a:r>
              <a:rPr lang="ru-RU" sz="1400" dirty="0" smtClean="0">
                <a:solidFill>
                  <a:srgbClr val="FF0000"/>
                </a:solidFill>
              </a:rPr>
              <a:t>не подходят. Необходимо заказывать </a:t>
            </a:r>
            <a:r>
              <a:rPr lang="en-US" sz="1400" dirty="0" smtClean="0">
                <a:solidFill>
                  <a:srgbClr val="FF0000"/>
                </a:solidFill>
              </a:rPr>
              <a:t>IPL 102 </a:t>
            </a:r>
            <a:r>
              <a:rPr lang="ru-RU" sz="1400" dirty="0" smtClean="0">
                <a:solidFill>
                  <a:srgbClr val="FF0000"/>
                </a:solidFill>
              </a:rPr>
              <a:t>или 206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663" y="3672749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Список запчастей при замене на стеклопакет 65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7663" y="1318531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Посмотреть как выглядит табличка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3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Нужна ли прижимная рамка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183</a:t>
            </a:fld>
            <a:endParaRPr lang="da-DK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712551"/>
              </p:ext>
            </p:extLst>
          </p:nvPr>
        </p:nvGraphicFramePr>
        <p:xfrm>
          <a:off x="500034" y="1142984"/>
          <a:ext cx="8072494" cy="46641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9765"/>
                <a:gridCol w="1949116"/>
                <a:gridCol w="2393256"/>
                <a:gridCol w="2070357"/>
              </a:tblGrid>
              <a:tr h="5583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Стеклопакет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Толщина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Год производства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Замена</a:t>
                      </a:r>
                      <a:r>
                        <a:rPr lang="ru-RU" sz="1600" baseline="0" dirty="0" smtClean="0"/>
                        <a:t> на стеклопакет</a:t>
                      </a:r>
                      <a:endParaRPr lang="ru-RU" sz="1600" dirty="0"/>
                    </a:p>
                  </a:txBody>
                  <a:tcPr/>
                </a:tc>
              </a:tr>
              <a:tr h="7935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--00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</a:t>
                      </a:r>
                      <a:r>
                        <a:rPr lang="ru-RU" sz="1400" baseline="0" dirty="0" smtClean="0"/>
                        <a:t> 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1991-2000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IPL</a:t>
                      </a:r>
                      <a:r>
                        <a:rPr lang="en-US" sz="1400" baseline="0" dirty="0" smtClean="0"/>
                        <a:t> 0073G+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IGR</a:t>
                      </a:r>
                      <a:r>
                        <a:rPr lang="ru-RU" sz="1400" baseline="0" dirty="0" smtClean="0"/>
                        <a:t> или</a:t>
                      </a:r>
                    </a:p>
                    <a:p>
                      <a:r>
                        <a:rPr lang="en-US" sz="1400" dirty="0" smtClean="0"/>
                        <a:t>IPL</a:t>
                      </a:r>
                      <a:r>
                        <a:rPr lang="en-US" sz="1400" baseline="0" dirty="0" smtClean="0"/>
                        <a:t> 00</a:t>
                      </a:r>
                      <a:r>
                        <a:rPr lang="ru-RU" sz="1400" baseline="0" dirty="0" smtClean="0"/>
                        <a:t>59</a:t>
                      </a:r>
                      <a:r>
                        <a:rPr lang="en-US" sz="1400" baseline="0" dirty="0" smtClean="0"/>
                        <a:t>+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IGR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935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--54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 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1991-2000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IPL</a:t>
                      </a:r>
                      <a:r>
                        <a:rPr lang="en-US" sz="1400" baseline="0" dirty="0" smtClean="0"/>
                        <a:t> 0073G+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IGR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400" baseline="0" dirty="0" smtClean="0"/>
                        <a:t>или</a:t>
                      </a:r>
                    </a:p>
                    <a:p>
                      <a:r>
                        <a:rPr lang="en-US" sz="1400" dirty="0" smtClean="0"/>
                        <a:t>IPL</a:t>
                      </a:r>
                      <a:r>
                        <a:rPr lang="en-US" sz="1400" baseline="0" dirty="0" smtClean="0"/>
                        <a:t> 00</a:t>
                      </a:r>
                      <a:r>
                        <a:rPr lang="ru-RU" sz="1400" baseline="0" dirty="0" smtClean="0"/>
                        <a:t>59</a:t>
                      </a:r>
                      <a:r>
                        <a:rPr lang="en-US" sz="1400" baseline="0" dirty="0" smtClean="0"/>
                        <a:t>+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IGR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9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--54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24 мм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2001-2015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IPL 0073G 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или</a:t>
                      </a:r>
                      <a:endParaRPr lang="en-US" sz="12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IPL 0059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99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--54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R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24 мм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2001-2015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IPL 0073G 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или</a:t>
                      </a:r>
                      <a:endParaRPr lang="en-US" sz="12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IPL 0059</a:t>
                      </a:r>
                      <a:endParaRPr lang="ru-RU" sz="12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9961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--59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24 мм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1991-2000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IPL 0073G 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или</a:t>
                      </a:r>
                      <a:endParaRPr lang="en-US" sz="12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IPL 0059</a:t>
                      </a:r>
                      <a:endParaRPr lang="ru-RU" sz="12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9961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--59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24 мм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2001-2015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IPL 0073G 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или</a:t>
                      </a:r>
                      <a:endParaRPr lang="en-US" sz="12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IPL 0059</a:t>
                      </a:r>
                      <a:endParaRPr lang="ru-RU" sz="12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99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Другие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</a:rPr>
                        <a:t> стеклопакеты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24 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1991-2015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IPL 0073G 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или</a:t>
                      </a:r>
                      <a:endParaRPr lang="en-US" sz="12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IPL 0059</a:t>
                      </a:r>
                      <a:endParaRPr lang="ru-RU" sz="12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Flowchart: Alternate Process 10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845750"/>
            <a:ext cx="40005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стеклопакетам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Прижимная рамка </a:t>
            </a:r>
            <a:r>
              <a:rPr lang="en-US" dirty="0" smtClean="0"/>
              <a:t>IGR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184</a:t>
            </a:fld>
            <a:endParaRPr lang="da-DK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373344"/>
              </p:ext>
            </p:extLst>
          </p:nvPr>
        </p:nvGraphicFramePr>
        <p:xfrm>
          <a:off x="857223" y="1397000"/>
          <a:ext cx="7429554" cy="3977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6518"/>
                <a:gridCol w="2952771"/>
                <a:gridCol w="200026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Размер</a:t>
                      </a:r>
                      <a:r>
                        <a:rPr lang="ru-RU" baseline="0" dirty="0" smtClean="0"/>
                        <a:t> окна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Алюминиевые</a:t>
                      </a:r>
                      <a:r>
                        <a:rPr lang="ru-RU" baseline="0" dirty="0" smtClean="0"/>
                        <a:t> накладки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Медные накладки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IGR</a:t>
                      </a:r>
                      <a:r>
                        <a:rPr lang="en-US" baseline="0" dirty="0" smtClean="0"/>
                        <a:t> 102 3000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IGR</a:t>
                      </a:r>
                      <a:r>
                        <a:rPr lang="en-US" sz="1200" baseline="0" dirty="0" smtClean="0"/>
                        <a:t> 102 3100</a:t>
                      </a:r>
                      <a:endParaRPr lang="ru-RU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IGR</a:t>
                      </a:r>
                      <a:r>
                        <a:rPr lang="en-US" baseline="0" dirty="0" smtClean="0"/>
                        <a:t> 206 3000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IGR</a:t>
                      </a:r>
                      <a:r>
                        <a:rPr lang="en-US" sz="1200" baseline="0" dirty="0" smtClean="0"/>
                        <a:t> 206 3100</a:t>
                      </a:r>
                      <a:endParaRPr lang="ru-RU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IGR</a:t>
                      </a:r>
                      <a:r>
                        <a:rPr lang="en-US" baseline="0" dirty="0" smtClean="0"/>
                        <a:t> 304 3000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IGR</a:t>
                      </a:r>
                      <a:r>
                        <a:rPr lang="en-US" sz="1200" baseline="0" dirty="0" smtClean="0"/>
                        <a:t> 304 3100</a:t>
                      </a:r>
                      <a:endParaRPr lang="ru-RU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IGR</a:t>
                      </a:r>
                      <a:r>
                        <a:rPr lang="en-US" baseline="0" dirty="0" smtClean="0"/>
                        <a:t> 306 3000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IGR</a:t>
                      </a:r>
                      <a:r>
                        <a:rPr lang="en-US" sz="1200" baseline="0" dirty="0" smtClean="0"/>
                        <a:t> 306 3100</a:t>
                      </a:r>
                      <a:endParaRPr lang="ru-RU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IGR</a:t>
                      </a:r>
                      <a:r>
                        <a:rPr lang="en-US" baseline="0" dirty="0" smtClean="0"/>
                        <a:t> 308 3000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IGR</a:t>
                      </a:r>
                      <a:r>
                        <a:rPr lang="en-US" sz="1200" baseline="0" dirty="0" smtClean="0"/>
                        <a:t> 308 3100</a:t>
                      </a:r>
                      <a:endParaRPr lang="ru-RU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IGR</a:t>
                      </a:r>
                      <a:r>
                        <a:rPr lang="en-US" baseline="0" dirty="0" smtClean="0"/>
                        <a:t> 310 3000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IGR</a:t>
                      </a:r>
                      <a:r>
                        <a:rPr lang="en-US" sz="1200" baseline="0" dirty="0" smtClean="0"/>
                        <a:t> 310 3100</a:t>
                      </a:r>
                      <a:endParaRPr lang="ru-RU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IGR</a:t>
                      </a:r>
                      <a:r>
                        <a:rPr lang="en-US" baseline="0" dirty="0" smtClean="0"/>
                        <a:t> 408 3000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IGR</a:t>
                      </a:r>
                      <a:r>
                        <a:rPr lang="en-US" sz="1200" baseline="0" dirty="0" smtClean="0"/>
                        <a:t> 408 3100</a:t>
                      </a:r>
                      <a:endParaRPr lang="ru-RU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IGR</a:t>
                      </a:r>
                      <a:r>
                        <a:rPr lang="en-US" baseline="0" dirty="0" smtClean="0"/>
                        <a:t> 606 3000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IGR</a:t>
                      </a:r>
                      <a:r>
                        <a:rPr lang="en-US" sz="1200" baseline="0" dirty="0" smtClean="0"/>
                        <a:t> 606 3100</a:t>
                      </a:r>
                      <a:endParaRPr lang="ru-RU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r>
                        <a:rPr lang="en-US" smtClean="0"/>
                        <a:t>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IGR</a:t>
                      </a:r>
                      <a:r>
                        <a:rPr lang="en-US" baseline="0" dirty="0" smtClean="0"/>
                        <a:t> 608 3000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IGR</a:t>
                      </a:r>
                      <a:r>
                        <a:rPr lang="en-US" sz="1200" baseline="0" dirty="0" smtClean="0"/>
                        <a:t> 608 3100</a:t>
                      </a:r>
                      <a:endParaRPr lang="ru-RU" sz="1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71501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стеклопакетам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запчастей для замены на стеклопакет 65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Для окон с открыванием по центральной оси</a:t>
            </a:r>
            <a:br>
              <a:rPr lang="ru-RU" dirty="0" smtClean="0">
                <a:hlinkClick r:id="rId2" action="ppaction://hlinksldjump"/>
              </a:rPr>
            </a:br>
            <a:endParaRPr lang="ru-RU" sz="1400" dirty="0" smtClean="0"/>
          </a:p>
          <a:p>
            <a:r>
              <a:rPr lang="ru-RU" dirty="0" smtClean="0">
                <a:hlinkClick r:id="rId3" action="ppaction://hlinksldjump"/>
              </a:rPr>
              <a:t>Для окон с двойным открыванием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185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запчастей для замены на стеклопакет 65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окон с открыванием по центральной оси</a:t>
            </a:r>
            <a:r>
              <a:rPr lang="en-US" smtClean="0"/>
              <a:t> (GGL/GGU/GZL)</a:t>
            </a:r>
            <a:r>
              <a:rPr lang="ru-RU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C02			IGR C02 3033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C04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IGR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C04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3033</a:t>
            </a:r>
          </a:p>
          <a:p>
            <a:pPr lvl="0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F04 			IGR F04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3033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F06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			IGR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F06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3033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M04			IGR M04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3033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M06			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IGR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M06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3033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M08			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IGR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M08 3033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M10			IGR M10 3033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pPr lvl="0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P06			IGR P06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3033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P08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		IGR P08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3033	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S06 			IGR S06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3033</a:t>
            </a:r>
          </a:p>
          <a:p>
            <a:pPr lvl="0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S08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	IGR S08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3033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186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71501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стеклопакетам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Список</a:t>
            </a:r>
            <a:r>
              <a:rPr lang="da-DK" dirty="0" smtClean="0"/>
              <a:t> </a:t>
            </a:r>
            <a:r>
              <a:rPr lang="da-DK" dirty="0" err="1" smtClean="0"/>
              <a:t>запчастей</a:t>
            </a:r>
            <a:r>
              <a:rPr lang="da-DK" dirty="0" smtClean="0"/>
              <a:t> </a:t>
            </a:r>
            <a:r>
              <a:rPr lang="da-DK" dirty="0" err="1" smtClean="0"/>
              <a:t>для</a:t>
            </a:r>
            <a:r>
              <a:rPr lang="da-DK" dirty="0" smtClean="0"/>
              <a:t> </a:t>
            </a:r>
            <a:r>
              <a:rPr lang="da-DK" dirty="0" err="1" smtClean="0"/>
              <a:t>замены</a:t>
            </a:r>
            <a:r>
              <a:rPr lang="da-DK" dirty="0" smtClean="0"/>
              <a:t> </a:t>
            </a:r>
            <a:r>
              <a:rPr lang="da-DK" dirty="0" err="1" smtClean="0"/>
              <a:t>на</a:t>
            </a:r>
            <a:r>
              <a:rPr lang="da-DK" dirty="0" smtClean="0"/>
              <a:t> </a:t>
            </a:r>
            <a:r>
              <a:rPr lang="da-DK" dirty="0" err="1" smtClean="0"/>
              <a:t>стеклопакет</a:t>
            </a:r>
            <a:r>
              <a:rPr lang="da-DK" dirty="0" smtClean="0"/>
              <a:t> 65</a:t>
            </a:r>
            <a:endParaRPr lang="da-DK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Для</a:t>
            </a:r>
            <a:r>
              <a:rPr lang="da-DK" dirty="0" smtClean="0"/>
              <a:t> </a:t>
            </a:r>
            <a:r>
              <a:rPr lang="da-DK" dirty="0" err="1" smtClean="0"/>
              <a:t>окон</a:t>
            </a:r>
            <a:r>
              <a:rPr lang="da-DK" dirty="0" smtClean="0"/>
              <a:t> с </a:t>
            </a:r>
            <a:r>
              <a:rPr lang="da-DK" dirty="0" err="1" smtClean="0"/>
              <a:t>открыванием</a:t>
            </a:r>
            <a:r>
              <a:rPr lang="da-DK" dirty="0" smtClean="0"/>
              <a:t> </a:t>
            </a:r>
            <a:r>
              <a:rPr lang="da-DK" dirty="0" err="1" smtClean="0"/>
              <a:t>по</a:t>
            </a:r>
            <a:r>
              <a:rPr lang="da-DK" dirty="0" smtClean="0"/>
              <a:t> </a:t>
            </a:r>
            <a:r>
              <a:rPr lang="da-DK" dirty="0" err="1" smtClean="0"/>
              <a:t>центральной</a:t>
            </a:r>
            <a:r>
              <a:rPr lang="da-DK" dirty="0" smtClean="0"/>
              <a:t> </a:t>
            </a:r>
            <a:r>
              <a:rPr lang="da-DK" dirty="0" err="1" smtClean="0"/>
              <a:t>оси</a:t>
            </a:r>
            <a:r>
              <a:rPr lang="da-DK" dirty="0" smtClean="0"/>
              <a:t>: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sz="2000" dirty="0" smtClean="0">
                <a:solidFill>
                  <a:srgbClr val="7030A0"/>
                </a:solidFill>
              </a:rPr>
              <a:t>061031	</a:t>
            </a:r>
            <a:r>
              <a:rPr lang="da-DK" dirty="0" smtClean="0"/>
              <a:t>- </a:t>
            </a:r>
            <a:r>
              <a:rPr lang="da-DK" sz="1400" dirty="0" err="1" smtClean="0"/>
              <a:t>Понадобится</a:t>
            </a:r>
            <a:r>
              <a:rPr lang="da-DK" sz="1400" dirty="0" smtClean="0"/>
              <a:t> 2 </a:t>
            </a:r>
            <a:r>
              <a:rPr lang="da-DK" sz="1400" dirty="0" err="1" smtClean="0"/>
              <a:t>шт</a:t>
            </a:r>
            <a:r>
              <a:rPr lang="da-DK" sz="1400" dirty="0" smtClean="0"/>
              <a:t>. </a:t>
            </a:r>
            <a:r>
              <a:rPr lang="da-DK" sz="1400" dirty="0" err="1" smtClean="0"/>
              <a:t>Опора</a:t>
            </a:r>
            <a:r>
              <a:rPr lang="da-DK" sz="1400" dirty="0" smtClean="0"/>
              <a:t> </a:t>
            </a:r>
            <a:r>
              <a:rPr lang="da-DK" sz="1400" dirty="0" err="1" smtClean="0"/>
              <a:t>стеклопакета</a:t>
            </a:r>
            <a:r>
              <a:rPr lang="da-DK" sz="1400" dirty="0" smtClean="0"/>
              <a:t> </a:t>
            </a:r>
            <a:r>
              <a:rPr lang="da-DK" sz="1400" dirty="0" err="1" smtClean="0"/>
              <a:t>на</a:t>
            </a:r>
            <a:r>
              <a:rPr lang="da-DK" sz="1400" dirty="0" smtClean="0"/>
              <a:t> 32 </a:t>
            </a:r>
            <a:r>
              <a:rPr lang="da-DK" sz="1400" dirty="0" err="1" smtClean="0"/>
              <a:t>мм</a:t>
            </a:r>
            <a:r>
              <a:rPr lang="da-DK" sz="1400" dirty="0" smtClean="0"/>
              <a:t>, </a:t>
            </a:r>
            <a:r>
              <a:rPr lang="da-DK" sz="1400" dirty="0" err="1" smtClean="0"/>
              <a:t>устанавливается</a:t>
            </a:r>
            <a:r>
              <a:rPr lang="da-DK" sz="1400" dirty="0" smtClean="0"/>
              <a:t> </a:t>
            </a:r>
            <a:r>
              <a:rPr lang="da-DK" sz="1400" dirty="0" err="1" smtClean="0"/>
              <a:t>на</a:t>
            </a:r>
            <a:r>
              <a:rPr lang="da-DK" sz="1400" dirty="0" smtClean="0"/>
              <a:t> </a:t>
            </a:r>
            <a:r>
              <a:rPr lang="da-DK" sz="1400" dirty="0" err="1" smtClean="0"/>
              <a:t>существующую</a:t>
            </a:r>
            <a:r>
              <a:rPr lang="da-DK" sz="1400" dirty="0" smtClean="0"/>
              <a:t> </a:t>
            </a:r>
            <a:r>
              <a:rPr lang="da-DK" sz="1400" dirty="0" err="1" smtClean="0"/>
              <a:t>опору</a:t>
            </a:r>
            <a:r>
              <a:rPr lang="da-DK" sz="1400" dirty="0" smtClean="0"/>
              <a:t> 24 </a:t>
            </a:r>
            <a:r>
              <a:rPr lang="da-DK" sz="1400" dirty="0" err="1" smtClean="0"/>
              <a:t>мм</a:t>
            </a:r>
            <a:r>
              <a:rPr lang="da-DK" sz="1400" dirty="0" smtClean="0"/>
              <a:t/>
            </a:r>
            <a:br>
              <a:rPr lang="da-DK" sz="1400" dirty="0" smtClean="0"/>
            </a:br>
            <a:r>
              <a:rPr lang="da-DK" sz="1400" dirty="0" smtClean="0"/>
              <a:t/>
            </a:r>
            <a:br>
              <a:rPr lang="da-DK" sz="1400" dirty="0" smtClean="0"/>
            </a:br>
            <a:r>
              <a:rPr lang="da-DK" sz="2000" dirty="0" smtClean="0">
                <a:solidFill>
                  <a:srgbClr val="7030A0"/>
                </a:solidFill>
              </a:rPr>
              <a:t>601902----</a:t>
            </a:r>
            <a:r>
              <a:rPr lang="da-DK" dirty="0" smtClean="0"/>
              <a:t>	- </a:t>
            </a:r>
            <a:r>
              <a:rPr lang="da-DK" sz="1400" dirty="0" smtClean="0"/>
              <a:t>Например, 601902M080. П-</a:t>
            </a:r>
            <a:r>
              <a:rPr lang="da-DK" sz="1400" dirty="0" err="1" smtClean="0"/>
              <a:t>образный</a:t>
            </a:r>
            <a:r>
              <a:rPr lang="da-DK" sz="1400" dirty="0" smtClean="0"/>
              <a:t> </a:t>
            </a:r>
            <a:r>
              <a:rPr lang="da-DK" sz="1400" dirty="0" err="1" smtClean="0"/>
              <a:t>профиль</a:t>
            </a:r>
            <a:r>
              <a:rPr lang="da-DK" sz="1400" dirty="0" smtClean="0"/>
              <a:t> (</a:t>
            </a:r>
            <a:r>
              <a:rPr lang="da-DK" sz="1400" dirty="0" err="1" smtClean="0"/>
              <a:t>зависит</a:t>
            </a:r>
            <a:r>
              <a:rPr lang="da-DK" sz="1400" dirty="0" smtClean="0"/>
              <a:t> </a:t>
            </a:r>
            <a:r>
              <a:rPr lang="da-DK" sz="1400" dirty="0" err="1" smtClean="0"/>
              <a:t>от</a:t>
            </a:r>
            <a:r>
              <a:rPr lang="da-DK" sz="1400" dirty="0" smtClean="0"/>
              <a:t> </a:t>
            </a:r>
            <a:r>
              <a:rPr lang="da-DK" sz="1400" dirty="0" err="1" smtClean="0"/>
              <a:t>размера</a:t>
            </a:r>
            <a:r>
              <a:rPr lang="da-DK" sz="1400" dirty="0" smtClean="0"/>
              <a:t>, и </a:t>
            </a:r>
            <a:r>
              <a:rPr lang="da-DK" sz="1400" dirty="0" err="1" smtClean="0"/>
              <a:t>материала</a:t>
            </a:r>
            <a:r>
              <a:rPr lang="da-DK" sz="1400" dirty="0" smtClean="0"/>
              <a:t>: </a:t>
            </a:r>
            <a:r>
              <a:rPr lang="da-DK" sz="1400" dirty="0" err="1" smtClean="0"/>
              <a:t>алюминий</a:t>
            </a:r>
            <a:r>
              <a:rPr lang="da-DK" sz="1400" dirty="0" smtClean="0"/>
              <a:t>/</a:t>
            </a:r>
            <a:r>
              <a:rPr lang="da-DK" sz="1400" dirty="0" err="1" smtClean="0"/>
              <a:t>медь</a:t>
            </a:r>
            <a:r>
              <a:rPr lang="da-DK" sz="1400" dirty="0" smtClean="0"/>
              <a:t>)</a:t>
            </a:r>
            <a:br>
              <a:rPr lang="da-DK" sz="1400" dirty="0" smtClean="0"/>
            </a:br>
            <a:r>
              <a:rPr lang="da-DK" sz="1400" dirty="0" smtClean="0"/>
              <a:t/>
            </a:r>
            <a:br>
              <a:rPr lang="da-DK" sz="1400" dirty="0" smtClean="0"/>
            </a:br>
            <a:r>
              <a:rPr lang="da-DK" sz="2000" dirty="0" smtClean="0">
                <a:solidFill>
                  <a:srgbClr val="7030A0"/>
                </a:solidFill>
              </a:rPr>
              <a:t>231406	</a:t>
            </a:r>
            <a:r>
              <a:rPr lang="da-DK" sz="1400" dirty="0" smtClean="0"/>
              <a:t>- </a:t>
            </a:r>
            <a:r>
              <a:rPr lang="da-DK" sz="1400" dirty="0" err="1" smtClean="0"/>
              <a:t>Понадобится</a:t>
            </a:r>
            <a:r>
              <a:rPr lang="da-DK" sz="1400" dirty="0" smtClean="0"/>
              <a:t> 2 </a:t>
            </a:r>
            <a:r>
              <a:rPr lang="da-DK" sz="1400" dirty="0" err="1" smtClean="0"/>
              <a:t>шт</a:t>
            </a:r>
            <a:r>
              <a:rPr lang="da-DK" sz="1400" dirty="0" smtClean="0"/>
              <a:t>. </a:t>
            </a:r>
            <a:r>
              <a:rPr lang="da-DK" sz="1400" dirty="0" err="1" smtClean="0"/>
              <a:t>Вспененный</a:t>
            </a:r>
            <a:r>
              <a:rPr lang="da-DK" sz="1400" dirty="0" smtClean="0"/>
              <a:t> </a:t>
            </a:r>
            <a:r>
              <a:rPr lang="da-DK" sz="1400" dirty="0" err="1" smtClean="0"/>
              <a:t>блок</a:t>
            </a:r>
            <a:r>
              <a:rPr lang="da-DK" sz="1400" dirty="0" smtClean="0"/>
              <a:t> </a:t>
            </a:r>
            <a:r>
              <a:rPr lang="da-DK" sz="1400" dirty="0" err="1" smtClean="0"/>
              <a:t>на</a:t>
            </a:r>
            <a:r>
              <a:rPr lang="da-DK" sz="1400" dirty="0" smtClean="0"/>
              <a:t> </a:t>
            </a:r>
            <a:r>
              <a:rPr lang="da-DK" sz="1400" dirty="0" err="1" smtClean="0"/>
              <a:t>рамку</a:t>
            </a:r>
            <a:r>
              <a:rPr lang="da-DK" sz="1400" dirty="0" smtClean="0"/>
              <a:t>.</a:t>
            </a:r>
            <a:br>
              <a:rPr lang="da-DK" sz="1400" dirty="0" smtClean="0"/>
            </a:br>
            <a:r>
              <a:rPr lang="da-DK" sz="1400" dirty="0" smtClean="0"/>
              <a:t/>
            </a:r>
            <a:br>
              <a:rPr lang="da-DK" sz="1400" dirty="0" smtClean="0"/>
            </a:br>
            <a:r>
              <a:rPr lang="da-DK" sz="2000" dirty="0" smtClean="0">
                <a:solidFill>
                  <a:srgbClr val="7030A0"/>
                </a:solidFill>
              </a:rPr>
              <a:t>760827--</a:t>
            </a:r>
            <a:r>
              <a:rPr lang="da-DK" dirty="0" smtClean="0"/>
              <a:t>	- </a:t>
            </a:r>
            <a:r>
              <a:rPr lang="da-DK" sz="1400" dirty="0" smtClean="0"/>
              <a:t>Например, 760827M0. </a:t>
            </a:r>
            <a:r>
              <a:rPr lang="da-DK" sz="1400" dirty="0" err="1" smtClean="0"/>
              <a:t>Нижняя</a:t>
            </a:r>
            <a:r>
              <a:rPr lang="da-DK" sz="1400" dirty="0" smtClean="0"/>
              <a:t> </a:t>
            </a:r>
            <a:r>
              <a:rPr lang="da-DK" sz="1400" dirty="0" err="1" smtClean="0"/>
              <a:t>накладка</a:t>
            </a:r>
            <a:r>
              <a:rPr lang="da-DK" sz="1400" dirty="0" smtClean="0"/>
              <a:t> </a:t>
            </a:r>
            <a:r>
              <a:rPr lang="da-DK" sz="1400" dirty="0" err="1" smtClean="0"/>
              <a:t>рамы</a:t>
            </a:r>
            <a:r>
              <a:rPr lang="da-DK" sz="1400" dirty="0" smtClean="0"/>
              <a:t> </a:t>
            </a:r>
            <a:r>
              <a:rPr lang="da-DK" sz="1400" dirty="0" err="1" smtClean="0"/>
              <a:t>над</a:t>
            </a:r>
            <a:r>
              <a:rPr lang="da-DK" sz="1400" dirty="0" smtClean="0"/>
              <a:t> </a:t>
            </a:r>
            <a:r>
              <a:rPr lang="da-DK" sz="1400" dirty="0" err="1" smtClean="0"/>
              <a:t>стеклопакетом</a:t>
            </a:r>
            <a:r>
              <a:rPr lang="da-DK" sz="1400" dirty="0" smtClean="0"/>
              <a:t> (</a:t>
            </a:r>
            <a:r>
              <a:rPr lang="da-DK" sz="1400" dirty="0" err="1" smtClean="0"/>
              <a:t>зависит</a:t>
            </a:r>
            <a:r>
              <a:rPr lang="da-DK" sz="1400" dirty="0" smtClean="0"/>
              <a:t> </a:t>
            </a:r>
            <a:r>
              <a:rPr lang="da-DK" sz="1400" dirty="0" err="1" smtClean="0"/>
              <a:t>от</a:t>
            </a:r>
            <a:r>
              <a:rPr lang="da-DK" sz="1400" dirty="0" smtClean="0"/>
              <a:t> </a:t>
            </a:r>
            <a:r>
              <a:rPr lang="da-DK" sz="1400" dirty="0" err="1" smtClean="0"/>
              <a:t>ширины</a:t>
            </a:r>
            <a:r>
              <a:rPr lang="da-DK" sz="1400" dirty="0" smtClean="0"/>
              <a:t> </a:t>
            </a:r>
            <a:r>
              <a:rPr lang="da-DK" sz="1400" dirty="0" err="1" smtClean="0"/>
              <a:t>окна</a:t>
            </a:r>
            <a:r>
              <a:rPr lang="da-DK" sz="1400" dirty="0" smtClean="0"/>
              <a:t>, и </a:t>
            </a:r>
            <a:r>
              <a:rPr lang="da-DK" sz="1400" dirty="0" err="1" smtClean="0"/>
              <a:t>материала</a:t>
            </a:r>
            <a:r>
              <a:rPr lang="da-DK" sz="1400" dirty="0" smtClean="0"/>
              <a:t>: </a:t>
            </a:r>
            <a:r>
              <a:rPr lang="da-DK" sz="1400" dirty="0" err="1" smtClean="0"/>
              <a:t>алюминий</a:t>
            </a:r>
            <a:r>
              <a:rPr lang="da-DK" sz="1400" dirty="0" smtClean="0"/>
              <a:t>/</a:t>
            </a:r>
            <a:r>
              <a:rPr lang="da-DK" sz="1400" dirty="0" err="1" smtClean="0"/>
              <a:t>медь</a:t>
            </a:r>
            <a:r>
              <a:rPr lang="da-DK" sz="1400" dirty="0" smtClean="0"/>
              <a:t>)</a:t>
            </a:r>
            <a:br>
              <a:rPr lang="da-DK" sz="1400" dirty="0" smtClean="0"/>
            </a:br>
            <a:r>
              <a:rPr lang="da-DK" sz="1400" dirty="0" smtClean="0"/>
              <a:t/>
            </a:r>
            <a:br>
              <a:rPr lang="da-DK" sz="1400" dirty="0" smtClean="0"/>
            </a:br>
            <a:r>
              <a:rPr lang="da-DK" sz="2000" dirty="0" smtClean="0">
                <a:solidFill>
                  <a:srgbClr val="7030A0"/>
                </a:solidFill>
              </a:rPr>
              <a:t>760849--</a:t>
            </a:r>
            <a:r>
              <a:rPr lang="da-DK" dirty="0" smtClean="0"/>
              <a:t>	- </a:t>
            </a:r>
            <a:r>
              <a:rPr lang="da-DK" sz="1400" dirty="0" smtClean="0"/>
              <a:t>Например, 760849M0. </a:t>
            </a:r>
            <a:r>
              <a:rPr lang="da-DK" sz="1400" dirty="0" err="1" smtClean="0"/>
              <a:t>Верхняя</a:t>
            </a:r>
            <a:r>
              <a:rPr lang="da-DK" sz="1400" dirty="0" smtClean="0"/>
              <a:t> </a:t>
            </a:r>
            <a:r>
              <a:rPr lang="da-DK" sz="1400" dirty="0" err="1" smtClean="0"/>
              <a:t>накладка</a:t>
            </a:r>
            <a:r>
              <a:rPr lang="da-DK" sz="1400" dirty="0" smtClean="0"/>
              <a:t> (</a:t>
            </a:r>
            <a:r>
              <a:rPr lang="da-DK" sz="1400" dirty="0" err="1" smtClean="0"/>
              <a:t>зависит</a:t>
            </a:r>
            <a:r>
              <a:rPr lang="da-DK" sz="1400" dirty="0" smtClean="0"/>
              <a:t> </a:t>
            </a:r>
            <a:r>
              <a:rPr lang="da-DK" sz="1400" dirty="0" err="1" smtClean="0"/>
              <a:t>от</a:t>
            </a:r>
            <a:r>
              <a:rPr lang="da-DK" sz="1400" dirty="0" smtClean="0"/>
              <a:t> </a:t>
            </a:r>
            <a:r>
              <a:rPr lang="da-DK" sz="1400" dirty="0" err="1" smtClean="0"/>
              <a:t>ширины</a:t>
            </a:r>
            <a:r>
              <a:rPr lang="da-DK" sz="1400" dirty="0" smtClean="0"/>
              <a:t> </a:t>
            </a:r>
            <a:r>
              <a:rPr lang="da-DK" sz="1400" dirty="0" err="1" smtClean="0"/>
              <a:t>окна</a:t>
            </a:r>
            <a:r>
              <a:rPr lang="da-DK" sz="1400" dirty="0" smtClean="0"/>
              <a:t>, и </a:t>
            </a:r>
            <a:r>
              <a:rPr lang="da-DK" sz="1400" dirty="0" err="1" smtClean="0"/>
              <a:t>материала</a:t>
            </a:r>
            <a:r>
              <a:rPr lang="da-DK" sz="1400" dirty="0" smtClean="0"/>
              <a:t>: </a:t>
            </a:r>
            <a:r>
              <a:rPr lang="da-DK" sz="1400" dirty="0" err="1" smtClean="0"/>
              <a:t>алюминий</a:t>
            </a:r>
            <a:r>
              <a:rPr lang="da-DK" sz="1400" dirty="0" smtClean="0"/>
              <a:t>/</a:t>
            </a:r>
            <a:r>
              <a:rPr lang="da-DK" sz="1400" dirty="0" err="1" smtClean="0"/>
              <a:t>медь</a:t>
            </a:r>
            <a:r>
              <a:rPr lang="da-DK" sz="1400" dirty="0" smtClean="0"/>
              <a:t>) </a:t>
            </a:r>
            <a:br>
              <a:rPr lang="da-DK" sz="1400" dirty="0" smtClean="0"/>
            </a:br>
            <a:endParaRPr lang="da-DK" sz="1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187</a:t>
            </a:fld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71501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hlinkClick r:id="rId4" action="ppaction://hlinksldjump"/>
              </a:rPr>
              <a:t>Вернуться</a:t>
            </a:r>
            <a:r>
              <a:rPr lang="da-DK" dirty="0" smtClean="0">
                <a:hlinkClick r:id="rId4" action="ppaction://hlinksldjump"/>
              </a:rPr>
              <a:t> к </a:t>
            </a:r>
            <a:r>
              <a:rPr lang="da-DK" dirty="0" err="1" smtClean="0">
                <a:hlinkClick r:id="rId4" action="ppaction://hlinksldjump"/>
              </a:rPr>
              <a:t>стеклопакетам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43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запчастей для замены на стеклопакет 65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214422"/>
            <a:ext cx="8439150" cy="5105400"/>
          </a:xfrm>
        </p:spPr>
        <p:txBody>
          <a:bodyPr/>
          <a:lstStyle/>
          <a:p>
            <a:r>
              <a:rPr lang="ru-RU" dirty="0" smtClean="0"/>
              <a:t>Для окон с двойным открыванием: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0610</a:t>
            </a:r>
            <a:r>
              <a:rPr lang="en-US" sz="2000" dirty="0" smtClean="0">
                <a:solidFill>
                  <a:srgbClr val="7030A0"/>
                </a:solidFill>
              </a:rPr>
              <a:t>3</a:t>
            </a:r>
            <a:r>
              <a:rPr lang="ru-RU" sz="2000" dirty="0" smtClean="0">
                <a:solidFill>
                  <a:srgbClr val="7030A0"/>
                </a:solidFill>
              </a:rPr>
              <a:t>1	</a:t>
            </a:r>
            <a:r>
              <a:rPr lang="ru-RU" dirty="0" smtClean="0"/>
              <a:t>- </a:t>
            </a:r>
            <a:r>
              <a:rPr lang="ru-RU" sz="1400" dirty="0" smtClean="0"/>
              <a:t>Понадобится 2 шт. Опора стеклопакета на 32 мм, устанавливается на существующую опору 24 мм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601902----</a:t>
            </a:r>
            <a:r>
              <a:rPr lang="ru-RU" dirty="0" smtClean="0"/>
              <a:t>	- </a:t>
            </a:r>
            <a:r>
              <a:rPr lang="ru-RU" sz="1400" dirty="0" smtClean="0"/>
              <a:t>Например, 601902</a:t>
            </a:r>
            <a:r>
              <a:rPr lang="en-US" sz="1400" dirty="0" smtClean="0"/>
              <a:t>M080. </a:t>
            </a:r>
            <a:r>
              <a:rPr lang="ru-RU" sz="1400" dirty="0" smtClean="0"/>
              <a:t>П-образный профиль (зависит от размера, и материала: алюминий/медь)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231406	</a:t>
            </a:r>
            <a:r>
              <a:rPr lang="ru-RU" sz="1400" dirty="0" smtClean="0"/>
              <a:t>- Понадобится 2 шт. Вспененный блок на рамку.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760827--</a:t>
            </a:r>
            <a:r>
              <a:rPr lang="ru-RU" dirty="0" smtClean="0"/>
              <a:t>	- </a:t>
            </a:r>
            <a:r>
              <a:rPr lang="ru-RU" sz="1400" dirty="0" smtClean="0"/>
              <a:t>Например, 760827</a:t>
            </a:r>
            <a:r>
              <a:rPr lang="en-US" sz="1400" dirty="0" smtClean="0"/>
              <a:t>M0. </a:t>
            </a:r>
            <a:r>
              <a:rPr lang="ru-RU" sz="1400" dirty="0" smtClean="0"/>
              <a:t>Нижняя накладка рамы над стеклопакетом (зависит от ширины окна, и материала: алюминий/медь)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760850--</a:t>
            </a:r>
            <a:r>
              <a:rPr lang="ru-RU" dirty="0" smtClean="0"/>
              <a:t>	- </a:t>
            </a:r>
            <a:r>
              <a:rPr lang="ru-RU" sz="1400" dirty="0" smtClean="0"/>
              <a:t>Например, 760850</a:t>
            </a:r>
            <a:r>
              <a:rPr lang="en-US" sz="1400" dirty="0" smtClean="0"/>
              <a:t>M0. </a:t>
            </a:r>
            <a:r>
              <a:rPr lang="ru-RU" sz="1400" dirty="0" smtClean="0"/>
              <a:t>Верхняя накладка (зависит от ширины окна, и материала: алюминий/медь) </a:t>
            </a:r>
            <a:br>
              <a:rPr lang="ru-RU" sz="1400" dirty="0" smtClean="0"/>
            </a:br>
            <a:endParaRPr lang="ru-RU" sz="1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188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71501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стеклопакетам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Запасные части для окна. Уплотнители</a:t>
            </a:r>
            <a:endParaRPr lang="en-US" sz="24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Дополнительные уплотнители серого цвета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Уплотнитель черного цвета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Уплотнитель вентиляционного клапана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Моющийся фильтр</a:t>
            </a:r>
            <a:endParaRPr lang="ru-RU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189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6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578645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Расчет длины уплотнителей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19</a:t>
            </a:fld>
            <a:endParaRPr lang="da-DK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pPr lvl="0"/>
            <a:r>
              <a:rPr lang="ru-RU" sz="1600" dirty="0" smtClean="0"/>
              <a:t>Накладки для окна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Упаковка с накладками/</a:t>
            </a:r>
            <a:r>
              <a:rPr lang="ru-RU" sz="2000" dirty="0" err="1" smtClean="0"/>
              <a:t>Байпак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1600" dirty="0" smtClean="0"/>
              <a:t>2003-2015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M08 3073G)</a:t>
            </a:r>
            <a:r>
              <a:rPr lang="ru-RU" sz="1600" dirty="0" smtClean="0"/>
              <a:t> - Алюминий</a:t>
            </a:r>
            <a:endParaRPr lang="ru-RU" sz="16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674461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2171700" lvl="4" indent="-342900" eaLnBrk="1" hangingPunct="1">
              <a:buSzPct val="80000"/>
              <a:buFontTx/>
              <a:buBlip>
                <a:blip r:embed="rId2"/>
              </a:buBlip>
              <a:tabLst>
                <a:tab pos="1274763" algn="l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GZL, GGL, GGU: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GPL:</a:t>
            </a: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C02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765122C020			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C04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765122C040			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F04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765122F040			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F06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	765122F060	</a:t>
            </a: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M04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765122M040		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M06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765122M060		765134M060	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M08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765122M080		765134M080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M10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765122M100		765134M100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M12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765122M120		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P06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765122P060		765134P060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P08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765122P080		765134P080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P10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765122P100		765134P100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S06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765122S060		765134S060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S08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765122S080		765134S080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S10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765122S100		765134S100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U04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765122U040			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U08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765122U080		765134U080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U10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765122U100			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3433936"/>
          </a:xfrm>
        </p:spPr>
        <p:txBody>
          <a:bodyPr/>
          <a:lstStyle/>
          <a:p>
            <a:r>
              <a:rPr lang="en-US" dirty="0" smtClean="0">
                <a:hlinkClick r:id="rId3" action="ppaction://hlinksldjump"/>
              </a:rPr>
              <a:t>VELUX OPTIMA (</a:t>
            </a:r>
            <a:r>
              <a:rPr lang="ru-RU" dirty="0" smtClean="0">
                <a:hlinkClick r:id="rId3" action="ppaction://hlinksldjump"/>
              </a:rPr>
              <a:t>например, </a:t>
            </a:r>
            <a:r>
              <a:rPr lang="en-US" dirty="0" smtClean="0">
                <a:hlinkClick r:id="rId3" action="ppaction://hlinksldjump"/>
              </a:rPr>
              <a:t>GLR MR08 3073IS)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VELUX PREMIUM</a:t>
            </a:r>
            <a:r>
              <a:rPr lang="ru-RU" dirty="0">
                <a:hlinkClick r:id="rId4" action="ppaction://hlinksldjump"/>
              </a:rPr>
              <a:t> </a:t>
            </a:r>
            <a:r>
              <a:rPr lang="ru-RU" dirty="0" smtClean="0">
                <a:hlinkClick r:id="rId4" action="ppaction://hlinksldjump"/>
              </a:rPr>
              <a:t>(например, </a:t>
            </a:r>
            <a:r>
              <a:rPr lang="en-US" dirty="0" smtClean="0">
                <a:hlinkClick r:id="rId4" action="ppaction://hlinksldjump"/>
              </a:rPr>
              <a:t>GGL M</a:t>
            </a:r>
            <a:r>
              <a:rPr lang="en-US" dirty="0" smtClean="0">
                <a:solidFill>
                  <a:srgbClr val="FF0000"/>
                </a:solidFill>
                <a:hlinkClick r:id="rId4" action="ppaction://hlinksldjump"/>
              </a:rPr>
              <a:t>K</a:t>
            </a:r>
            <a:r>
              <a:rPr lang="en-US" dirty="0" smtClean="0">
                <a:hlinkClick r:id="rId4" action="ppaction://hlinksldjump"/>
              </a:rPr>
              <a:t>08 3070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1992-2015 </a:t>
            </a:r>
            <a:r>
              <a:rPr lang="ru-RU" dirty="0" err="1" smtClean="0">
                <a:hlinkClick r:id="rId3" action="ppaction://hlinksldjump"/>
              </a:rPr>
              <a:t>гг</a:t>
            </a:r>
            <a:r>
              <a:rPr lang="en-US" dirty="0" smtClean="0">
                <a:hlinkClick r:id="rId3" action="ppaction://hlinksldjump"/>
              </a:rPr>
              <a:t> (</a:t>
            </a:r>
            <a:r>
              <a:rPr lang="ru-RU" dirty="0" smtClean="0">
                <a:hlinkClick r:id="rId3" action="ppaction://hlinksldjump"/>
              </a:rPr>
              <a:t>например, </a:t>
            </a:r>
            <a:r>
              <a:rPr lang="en-US" dirty="0" smtClean="0">
                <a:hlinkClick r:id="rId3" action="ppaction://hlinksldjump"/>
              </a:rPr>
              <a:t>GGL M08 3073G </a:t>
            </a:r>
            <a:r>
              <a:rPr lang="ru-RU" dirty="0" smtClean="0">
                <a:hlinkClick r:id="rId3" action="ppaction://hlinksldjump"/>
              </a:rPr>
              <a:t>или </a:t>
            </a:r>
            <a:r>
              <a:rPr lang="en-US" dirty="0" smtClean="0">
                <a:hlinkClick r:id="rId3" action="ppaction://hlinksldjump"/>
              </a:rPr>
              <a:t>GZL 308 1054)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190</a:t>
            </a:fld>
            <a:endParaRPr lang="da-DK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Запасные части для окна. Уплотнители</a:t>
            </a:r>
            <a:br>
              <a:rPr lang="ru-RU" sz="1600" dirty="0"/>
            </a:br>
            <a:r>
              <a:rPr lang="ru-RU" sz="2400" dirty="0"/>
              <a:t>Дополнительный уплотнитель серого цвета</a:t>
            </a:r>
            <a:endParaRPr lang="da-DK" sz="2400" dirty="0"/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5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78645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списку уплотнителей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1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окна. Уплотнители</a:t>
            </a:r>
            <a:br>
              <a:rPr lang="ru-RU" sz="1600" dirty="0" smtClean="0"/>
            </a:br>
            <a:r>
              <a:rPr lang="ru-RU" sz="2400" dirty="0" smtClean="0"/>
              <a:t>Дополнительный уплотнитель серого цвета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191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7663" y="2252948"/>
            <a:ext cx="8439150" cy="350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CR02, C02,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102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67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5005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C02 </a:t>
            </a:r>
            <a:endParaRPr lang="ru-RU" sz="1400" kern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CR04,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С04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67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5005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C0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FR04, F04	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67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5005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F04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FR06, F06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, 206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67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5005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F06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MR04, M04,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304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67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5005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M04</a:t>
            </a:r>
            <a:endParaRPr lang="ru-RU" sz="1400" kern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MR06, M06,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306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67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5005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M06</a:t>
            </a:r>
            <a:endParaRPr lang="ru-RU" sz="1400" kern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MR08, M08,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308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67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5005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M08</a:t>
            </a:r>
            <a:endParaRPr lang="ru-RU" sz="1400" kern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MR10, M10,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310	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67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5005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M10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PR06, P06	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67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5005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P06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PR08, P08,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408	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67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5005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P08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P10	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67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5005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P10</a:t>
            </a:r>
            <a:endParaRPr lang="en-US" sz="1400" kern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SR06, S06,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606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67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5005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S06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SR08, S08,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608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67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5005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S08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733" y="2267350"/>
            <a:ext cx="3308779" cy="229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320077" y="1116264"/>
            <a:ext cx="8786842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ru-RU" kern="0" dirty="0" smtClean="0">
                <a:latin typeface="+mn-lt"/>
              </a:rPr>
              <a:t>Подходит для окон </a:t>
            </a:r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en-US" dirty="0" smtClean="0">
                <a:solidFill>
                  <a:srgbClr val="FF0000"/>
                </a:solidFill>
              </a:rPr>
              <a:t>VELUX OPTIMA </a:t>
            </a:r>
            <a:r>
              <a:rPr lang="ru-RU" sz="1400" dirty="0" smtClean="0"/>
              <a:t>(например, </a:t>
            </a:r>
            <a:r>
              <a:rPr lang="en-US" sz="1400" dirty="0" smtClean="0"/>
              <a:t>GLR MR08 3073IS) </a:t>
            </a:r>
            <a:r>
              <a:rPr lang="en-US" sz="1600" dirty="0" smtClean="0"/>
              <a:t>GZR, GLR, GLP</a:t>
            </a:r>
            <a:r>
              <a:rPr lang="ru-RU" sz="1600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endParaRPr lang="ru-RU" sz="1400" dirty="0" smtClean="0">
              <a:solidFill>
                <a:srgbClr val="FF0000"/>
              </a:solidFill>
            </a:endParaRPr>
          </a:p>
          <a:p>
            <a:pPr marL="342900" indent="-342900" eaLnBrk="1" hangingPunct="1">
              <a:buSzPct val="80000"/>
              <a:tabLst>
                <a:tab pos="1274763" algn="l"/>
              </a:tabLst>
              <a:defRPr/>
            </a:pPr>
            <a:r>
              <a:rPr lang="ru-RU" dirty="0" smtClean="0">
                <a:solidFill>
                  <a:srgbClr val="FF0000"/>
                </a:solidFill>
              </a:rPr>
              <a:t>1992-2015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400" dirty="0"/>
              <a:t>(</a:t>
            </a:r>
            <a:r>
              <a:rPr lang="ru-RU" sz="1400" dirty="0"/>
              <a:t>например, </a:t>
            </a:r>
            <a:r>
              <a:rPr lang="en-US" sz="1400" dirty="0"/>
              <a:t>GGL M08 3073G </a:t>
            </a:r>
            <a:r>
              <a:rPr lang="ru-RU" sz="1400" dirty="0"/>
              <a:t>или </a:t>
            </a:r>
            <a:r>
              <a:rPr lang="en-US" sz="1400" dirty="0"/>
              <a:t>GZL 308 1054</a:t>
            </a:r>
            <a:r>
              <a:rPr lang="en-US" sz="1400" dirty="0" smtClean="0"/>
              <a:t>)</a:t>
            </a:r>
            <a:r>
              <a:rPr lang="ru-RU" sz="1400" dirty="0" smtClean="0"/>
              <a:t> </a:t>
            </a:r>
            <a:r>
              <a:rPr lang="en-US" sz="1600" kern="0" dirty="0" smtClean="0">
                <a:latin typeface="+mn-lt"/>
              </a:rPr>
              <a:t>GZL, GGL, GPL, GHL, GTL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578645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списку уплотнителей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Запасные части для окна. Уплотнители</a:t>
            </a:r>
            <a:br>
              <a:rPr lang="ru-RU" sz="1600" dirty="0"/>
            </a:br>
            <a:r>
              <a:rPr lang="ru-RU" sz="2400" dirty="0"/>
              <a:t>Дополнительный уплотнитель серого цвета</a:t>
            </a:r>
            <a:endParaRPr lang="da-DK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192</a:t>
            </a:fld>
            <a:endParaRPr lang="da-DK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182" y="1916832"/>
            <a:ext cx="3648405" cy="2736304"/>
          </a:xfr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7158" y="2220110"/>
            <a:ext cx="572701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CK02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670094CK02 </a:t>
            </a:r>
            <a:endParaRPr lang="ru-RU" sz="1400" kern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ru-RU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</a:t>
            </a:r>
            <a:r>
              <a:rPr lang="en-US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K</a:t>
            </a:r>
            <a:r>
              <a:rPr lang="ru-RU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04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ru-RU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400" kern="0" smtClean="0">
                <a:solidFill>
                  <a:schemeClr val="accent2">
                    <a:lumMod val="50000"/>
                  </a:schemeClr>
                </a:solidFill>
              </a:rPr>
              <a:t>670094CK0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en-US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FK04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en-US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400" kern="0" smtClean="0">
                <a:solidFill>
                  <a:schemeClr val="accent2">
                    <a:lumMod val="50000"/>
                  </a:schemeClr>
                </a:solidFill>
              </a:rPr>
              <a:t>670094FK04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FK06</a:t>
            </a:r>
            <a:r>
              <a:rPr lang="en-US" sz="1400" kern="0" noProof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670094FK06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en-US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MK04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ru-RU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670094MK04</a:t>
            </a:r>
            <a:endParaRPr lang="ru-RU" sz="1400" kern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en-US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MK06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670094MK06</a:t>
            </a:r>
            <a:endParaRPr lang="ru-RU" sz="1400" kern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en-US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MK08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670094MK08</a:t>
            </a:r>
            <a:endParaRPr lang="ru-RU" sz="1400" kern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MK10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670094MK10</a:t>
            </a:r>
            <a:endParaRPr lang="en-US" sz="1400" kern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PK06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1400" kern="0" smtClean="0">
                <a:solidFill>
                  <a:schemeClr val="accent2">
                    <a:lumMod val="50000"/>
                  </a:schemeClr>
                </a:solidFill>
              </a:rPr>
              <a:t>670094PK06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PK08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670094PK08</a:t>
            </a:r>
            <a:endParaRPr lang="en-US" sz="1400" kern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en-US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PK10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en-US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400" kern="0" smtClean="0">
                <a:solidFill>
                  <a:schemeClr val="accent2">
                    <a:lumMod val="50000"/>
                  </a:schemeClr>
                </a:solidFill>
              </a:rPr>
              <a:t>670094PK10</a:t>
            </a:r>
            <a:endParaRPr lang="en-US" sz="1400" kern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en-US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SK06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ru-RU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670094SK06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SK08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4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670094SK08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285720" y="1223175"/>
            <a:ext cx="785818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1274763" algn="l"/>
              </a:tabLst>
              <a:defRPr/>
            </a:pPr>
            <a:r>
              <a:rPr lang="ru-RU" kern="0" dirty="0" smtClean="0">
                <a:latin typeface="+mn-lt"/>
              </a:rPr>
              <a:t>Подходит для окон</a:t>
            </a:r>
            <a:r>
              <a:rPr lang="en-US" kern="0" dirty="0" smtClean="0">
                <a:latin typeface="+mn-lt"/>
              </a:rPr>
              <a:t> </a:t>
            </a:r>
            <a:r>
              <a:rPr lang="en-US" kern="0" dirty="0" smtClean="0">
                <a:solidFill>
                  <a:srgbClr val="FF0000"/>
                </a:solidFill>
                <a:latin typeface="+mn-lt"/>
              </a:rPr>
              <a:t>VELUX PREMIUM </a:t>
            </a:r>
            <a:r>
              <a:rPr lang="en-US" kern="0" dirty="0" smtClean="0">
                <a:latin typeface="+mn-lt"/>
              </a:rPr>
              <a:t>(</a:t>
            </a:r>
            <a:r>
              <a:rPr lang="ru-RU" kern="0" dirty="0" smtClean="0">
                <a:latin typeface="+mn-lt"/>
              </a:rPr>
              <a:t>например, </a:t>
            </a:r>
            <a:r>
              <a:rPr lang="en-US" kern="0" smtClean="0">
                <a:latin typeface="+mn-lt"/>
              </a:rPr>
              <a:t>GGL M</a:t>
            </a:r>
            <a:r>
              <a:rPr lang="en-US" kern="0" smtClean="0">
                <a:solidFill>
                  <a:srgbClr val="FF0000"/>
                </a:solidFill>
                <a:latin typeface="+mn-lt"/>
              </a:rPr>
              <a:t>K</a:t>
            </a:r>
            <a:r>
              <a:rPr lang="en-US" kern="0" smtClean="0">
                <a:latin typeface="+mn-lt"/>
              </a:rPr>
              <a:t>08 </a:t>
            </a:r>
            <a:r>
              <a:rPr lang="en-US" kern="0" dirty="0" smtClean="0">
                <a:latin typeface="+mn-lt"/>
              </a:rPr>
              <a:t>3070)</a:t>
            </a:r>
            <a:r>
              <a:rPr lang="ru-RU" kern="0" dirty="0" smtClean="0">
                <a:latin typeface="+mn-lt"/>
              </a:rPr>
              <a:t> </a:t>
            </a:r>
            <a:endParaRPr lang="en-US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1274763" algn="l"/>
              </a:tabLst>
              <a:defRPr/>
            </a:pPr>
            <a:r>
              <a:rPr lang="en-US" kern="0" dirty="0" smtClean="0">
                <a:latin typeface="+mn-lt"/>
              </a:rPr>
              <a:t>GGL, GPL, GTL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owchart: Alternate Process 11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5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578645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списку уплотнителей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2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>
                <a:hlinkClick r:id="rId3" action="ppaction://hlinksldjump"/>
              </a:rPr>
              <a:t>VELUX PREMIUM (</a:t>
            </a:r>
            <a:r>
              <a:rPr lang="da-DK" dirty="0" err="1" smtClean="0">
                <a:hlinkClick r:id="rId3" action="ppaction://hlinksldjump"/>
              </a:rPr>
              <a:t>например</a:t>
            </a:r>
            <a:r>
              <a:rPr lang="da-DK" dirty="0" smtClean="0">
                <a:hlinkClick r:id="rId3" action="ppaction://hlinksldjump"/>
              </a:rPr>
              <a:t>, </a:t>
            </a:r>
            <a:r>
              <a:rPr lang="da-DK" smtClean="0">
                <a:hlinkClick r:id="rId3" action="ppaction://hlinksldjump"/>
              </a:rPr>
              <a:t>GGL M</a:t>
            </a:r>
            <a:r>
              <a:rPr lang="da-DK" smtClean="0">
                <a:solidFill>
                  <a:srgbClr val="FF0000"/>
                </a:solidFill>
                <a:hlinkClick r:id="rId3" action="ppaction://hlinksldjump"/>
              </a:rPr>
              <a:t>K</a:t>
            </a:r>
            <a:r>
              <a:rPr lang="da-DK" smtClean="0">
                <a:hlinkClick r:id="rId3" action="ppaction://hlinksldjump"/>
              </a:rPr>
              <a:t>08 </a:t>
            </a:r>
            <a:r>
              <a:rPr lang="da-DK" dirty="0" smtClean="0">
                <a:hlinkClick r:id="rId3" action="ppaction://hlinksldjump"/>
              </a:rPr>
              <a:t>3070</a:t>
            </a:r>
            <a:r>
              <a:rPr lang="da-DK" dirty="0" smtClean="0"/>
              <a:t>)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>
                <a:hlinkClick r:id="rId4" action="ppaction://hlinksldjump"/>
              </a:rPr>
              <a:t>1992-2015 </a:t>
            </a:r>
            <a:r>
              <a:rPr lang="da-DK" dirty="0" err="1" smtClean="0">
                <a:hlinkClick r:id="rId4" action="ppaction://hlinksldjump"/>
              </a:rPr>
              <a:t>гг</a:t>
            </a:r>
            <a:r>
              <a:rPr lang="da-DK" dirty="0" smtClean="0">
                <a:hlinkClick r:id="rId4" action="ppaction://hlinksldjump"/>
              </a:rPr>
              <a:t> (</a:t>
            </a:r>
            <a:r>
              <a:rPr lang="da-DK" dirty="0" err="1" smtClean="0">
                <a:hlinkClick r:id="rId4" action="ppaction://hlinksldjump"/>
              </a:rPr>
              <a:t>например</a:t>
            </a:r>
            <a:r>
              <a:rPr lang="da-DK" dirty="0" smtClean="0">
                <a:hlinkClick r:id="rId4" action="ppaction://hlinksldjump"/>
              </a:rPr>
              <a:t>, GGL M08 3073G </a:t>
            </a:r>
            <a:r>
              <a:rPr lang="da-DK" dirty="0" err="1" smtClean="0">
                <a:hlinkClick r:id="rId4" action="ppaction://hlinksldjump"/>
              </a:rPr>
              <a:t>или</a:t>
            </a:r>
            <a:r>
              <a:rPr lang="da-DK" dirty="0" smtClean="0">
                <a:hlinkClick r:id="rId4" action="ppaction://hlinksldjump"/>
              </a:rPr>
              <a:t> GZL 308 1054)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193</a:t>
            </a:fld>
            <a:endParaRPr lang="da-DK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600" dirty="0" err="1"/>
              <a:t>Запасные</a:t>
            </a:r>
            <a:r>
              <a:rPr lang="da-DK" sz="1600" dirty="0"/>
              <a:t> </a:t>
            </a:r>
            <a:r>
              <a:rPr lang="da-DK" sz="1600" dirty="0" err="1"/>
              <a:t>части</a:t>
            </a:r>
            <a:r>
              <a:rPr lang="da-DK" sz="1600" dirty="0"/>
              <a:t> </a:t>
            </a:r>
            <a:r>
              <a:rPr lang="da-DK" sz="1600" dirty="0" err="1"/>
              <a:t>для</a:t>
            </a:r>
            <a:r>
              <a:rPr lang="da-DK" sz="1600" dirty="0"/>
              <a:t> </a:t>
            </a:r>
            <a:r>
              <a:rPr lang="da-DK" sz="1600" dirty="0" err="1"/>
              <a:t>окна</a:t>
            </a:r>
            <a:r>
              <a:rPr lang="da-DK" sz="1600" dirty="0"/>
              <a:t>. </a:t>
            </a:r>
            <a:r>
              <a:rPr lang="da-DK" sz="1600" dirty="0" err="1"/>
              <a:t>Уплотнители</a:t>
            </a:r>
            <a:r>
              <a:rPr lang="da-DK" sz="1600" dirty="0"/>
              <a:t/>
            </a:r>
            <a:br>
              <a:rPr lang="da-DK" sz="1600" dirty="0"/>
            </a:br>
            <a:r>
              <a:rPr lang="da-DK" sz="2400" dirty="0" err="1"/>
              <a:t>Уплотнитель</a:t>
            </a:r>
            <a:r>
              <a:rPr lang="da-DK" sz="2400" dirty="0"/>
              <a:t> </a:t>
            </a:r>
            <a:r>
              <a:rPr lang="da-DK" sz="2400" dirty="0" err="1"/>
              <a:t>черного</a:t>
            </a:r>
            <a:r>
              <a:rPr lang="da-DK" sz="2400" dirty="0"/>
              <a:t> </a:t>
            </a:r>
            <a:r>
              <a:rPr lang="da-DK" sz="2400" dirty="0" err="1"/>
              <a:t>цвета</a:t>
            </a:r>
            <a:endParaRPr lang="da-DK" sz="2400" dirty="0"/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5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5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78645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hlinkClick r:id="rId6" action="ppaction://hlinksldjump"/>
              </a:rPr>
              <a:t>Вернуться</a:t>
            </a:r>
            <a:r>
              <a:rPr lang="da-DK" dirty="0" smtClean="0">
                <a:hlinkClick r:id="rId6" action="ppaction://hlinksldjump"/>
              </a:rPr>
              <a:t> к </a:t>
            </a:r>
            <a:r>
              <a:rPr lang="da-DK" dirty="0" err="1" smtClean="0">
                <a:hlinkClick r:id="rId6" action="ppaction://hlinksldjump"/>
              </a:rPr>
              <a:t>списку</a:t>
            </a:r>
            <a:r>
              <a:rPr lang="da-DK" dirty="0" smtClean="0">
                <a:hlinkClick r:id="rId6" action="ppaction://hlinksldjump"/>
              </a:rPr>
              <a:t> </a:t>
            </a:r>
            <a:r>
              <a:rPr lang="da-DK" dirty="0" err="1" smtClean="0">
                <a:hlinkClick r:id="rId6" action="ppaction://hlinksldjump"/>
              </a:rPr>
              <a:t>уплотнителей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26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1600" dirty="0" err="1" smtClean="0"/>
              <a:t>Запасные</a:t>
            </a:r>
            <a:r>
              <a:rPr lang="da-DK" sz="1600" dirty="0" smtClean="0"/>
              <a:t> </a:t>
            </a:r>
            <a:r>
              <a:rPr lang="da-DK" sz="1600" dirty="0" err="1" smtClean="0"/>
              <a:t>части</a:t>
            </a:r>
            <a:r>
              <a:rPr lang="da-DK" sz="1600" dirty="0" smtClean="0"/>
              <a:t> </a:t>
            </a:r>
            <a:r>
              <a:rPr lang="da-DK" sz="1600" dirty="0" err="1" smtClean="0"/>
              <a:t>для</a:t>
            </a:r>
            <a:r>
              <a:rPr lang="da-DK" sz="1600" dirty="0" smtClean="0"/>
              <a:t> </a:t>
            </a:r>
            <a:r>
              <a:rPr lang="da-DK" sz="1600" dirty="0" err="1" smtClean="0"/>
              <a:t>окна</a:t>
            </a:r>
            <a:r>
              <a:rPr lang="da-DK" sz="1600" dirty="0" smtClean="0"/>
              <a:t>. </a:t>
            </a:r>
            <a:r>
              <a:rPr lang="da-DK" sz="1600" dirty="0" err="1" smtClean="0"/>
              <a:t>Уплотнители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2400" dirty="0" err="1" smtClean="0"/>
              <a:t>Уплотнитель</a:t>
            </a:r>
            <a:r>
              <a:rPr lang="da-DK" sz="2400" dirty="0" smtClean="0"/>
              <a:t> </a:t>
            </a:r>
            <a:r>
              <a:rPr lang="da-DK" sz="2400" dirty="0" err="1" smtClean="0"/>
              <a:t>черного</a:t>
            </a:r>
            <a:r>
              <a:rPr lang="da-DK" sz="2400" dirty="0" smtClean="0"/>
              <a:t> </a:t>
            </a:r>
            <a:r>
              <a:rPr lang="da-DK" sz="2400" dirty="0" err="1" smtClean="0"/>
              <a:t>цвета</a:t>
            </a:r>
            <a:endParaRPr lang="da-DK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194</a:t>
            </a:fld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4282" y="3429000"/>
            <a:ext cx="392909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0" lvl="3" indent="-342900" eaLnBrk="1" hangingPunct="1">
              <a:buSzPct val="80000"/>
              <a:tabLst>
                <a:tab pos="1274763" algn="l"/>
              </a:tabLst>
            </a:pPr>
            <a:r>
              <a:rPr kumimoji="0" lang="da-DK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Код</a:t>
            </a: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230204</a:t>
            </a:r>
            <a:endParaRPr kumimoji="0" lang="da-DK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143372" y="2143116"/>
            <a:ext cx="1428760" cy="2071702"/>
          </a:xfrm>
          <a:prstGeom prst="rect">
            <a:avLst/>
          </a:prstGeom>
          <a:solidFill>
            <a:schemeClr val="accent2">
              <a:lumMod val="20000"/>
              <a:lumOff val="80000"/>
              <a:alpha val="56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Parallelogram 11"/>
          <p:cNvSpPr/>
          <p:nvPr/>
        </p:nvSpPr>
        <p:spPr bwMode="auto">
          <a:xfrm>
            <a:off x="3929058" y="2500306"/>
            <a:ext cx="1857388" cy="1285884"/>
          </a:xfrm>
          <a:prstGeom prst="parallelogram">
            <a:avLst>
              <a:gd name="adj" fmla="val 33083"/>
            </a:avLst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4" name="Straight Connector 13"/>
          <p:cNvCxnSpPr>
            <a:endCxn id="12" idx="5"/>
          </p:cNvCxnSpPr>
          <p:nvPr/>
        </p:nvCxnSpPr>
        <p:spPr bwMode="auto">
          <a:xfrm rot="5400000">
            <a:off x="3642502" y="2642378"/>
            <a:ext cx="1000132" cy="1609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0800000">
            <a:off x="4143372" y="2143116"/>
            <a:ext cx="1428760" cy="0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428596" y="1357298"/>
            <a:ext cx="628652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err="1" smtClean="0"/>
              <a:t>Подходит</a:t>
            </a:r>
            <a:r>
              <a:rPr lang="da-DK" dirty="0" smtClean="0"/>
              <a:t> </a:t>
            </a:r>
            <a:r>
              <a:rPr lang="da-DK" dirty="0" err="1" smtClean="0"/>
              <a:t>для</a:t>
            </a:r>
            <a:r>
              <a:rPr lang="da-DK" dirty="0" smtClean="0"/>
              <a:t> </a:t>
            </a:r>
            <a:r>
              <a:rPr lang="da-DK" dirty="0" err="1" smtClean="0"/>
              <a:t>окон</a:t>
            </a:r>
            <a:r>
              <a:rPr lang="da-DK" dirty="0" smtClean="0"/>
              <a:t> GGL, GTL</a:t>
            </a:r>
            <a:r>
              <a:rPr lang="ru-RU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VELUX PREMIUM</a:t>
            </a:r>
            <a:endParaRPr lang="da-DK" dirty="0" smtClean="0">
              <a:solidFill>
                <a:srgbClr val="FF0000"/>
              </a:solidFill>
            </a:endParaRPr>
          </a:p>
          <a:p>
            <a:endParaRPr lang="da-DK" dirty="0" smtClean="0"/>
          </a:p>
          <a:p>
            <a:r>
              <a:rPr lang="da-DK" dirty="0" smtClean="0"/>
              <a:t>1 </a:t>
            </a:r>
            <a:r>
              <a:rPr lang="da-DK" dirty="0" err="1" smtClean="0"/>
              <a:t>метр</a:t>
            </a:r>
            <a:endParaRPr lang="da-DK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42910" y="521495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hlinkClick r:id="rId5" action="ppaction://hlinksldjump"/>
              </a:rPr>
              <a:t>Расчет</a:t>
            </a:r>
            <a:r>
              <a:rPr lang="da-DK" dirty="0" smtClean="0">
                <a:hlinkClick r:id="rId5" action="ppaction://hlinksldjump"/>
              </a:rPr>
              <a:t> </a:t>
            </a:r>
            <a:r>
              <a:rPr lang="da-DK" dirty="0" err="1" smtClean="0">
                <a:hlinkClick r:id="rId5" action="ppaction://hlinksldjump"/>
              </a:rPr>
              <a:t>длины</a:t>
            </a:r>
            <a:r>
              <a:rPr lang="da-DK" dirty="0" smtClean="0">
                <a:hlinkClick r:id="rId5" action="ppaction://hlinksldjump"/>
              </a:rPr>
              <a:t> </a:t>
            </a:r>
            <a:r>
              <a:rPr lang="da-DK" dirty="0" err="1" smtClean="0">
                <a:hlinkClick r:id="rId5" action="ppaction://hlinksldjump"/>
              </a:rPr>
              <a:t>уплотнителей</a:t>
            </a:r>
            <a:endParaRPr lang="da-DK" dirty="0"/>
          </a:p>
        </p:txBody>
      </p:sp>
      <p:cxnSp>
        <p:nvCxnSpPr>
          <p:cNvPr id="20" name="Straight Connector 19"/>
          <p:cNvCxnSpPr/>
          <p:nvPr/>
        </p:nvCxnSpPr>
        <p:spPr bwMode="auto">
          <a:xfrm rot="5400000">
            <a:off x="5071261" y="2642377"/>
            <a:ext cx="1000132" cy="1609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10800000">
            <a:off x="3929058" y="3786190"/>
            <a:ext cx="1428760" cy="0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4071942"/>
            <a:ext cx="1428760" cy="1880433"/>
          </a:xfrm>
          <a:prstGeom prst="rect">
            <a:avLst/>
          </a:prstGeom>
          <a:solidFill>
            <a:schemeClr val="accent6">
              <a:tint val="40000"/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1500174"/>
            <a:ext cx="17145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Straight Connector 35"/>
          <p:cNvCxnSpPr>
            <a:stCxn id="12" idx="3"/>
            <a:endCxn id="51202" idx="1"/>
          </p:cNvCxnSpPr>
          <p:nvPr/>
        </p:nvCxnSpPr>
        <p:spPr bwMode="auto">
          <a:xfrm rot="16200000" flipH="1">
            <a:off x="4638481" y="3792755"/>
            <a:ext cx="1225969" cy="1212837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5000628" y="1714488"/>
            <a:ext cx="1571644" cy="428628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42910" y="578645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hlinkClick r:id="rId8" action="ppaction://hlinksldjump"/>
              </a:rPr>
              <a:t>Вернуться</a:t>
            </a:r>
            <a:r>
              <a:rPr lang="da-DK" dirty="0" smtClean="0">
                <a:hlinkClick r:id="rId8" action="ppaction://hlinksldjump"/>
              </a:rPr>
              <a:t> к </a:t>
            </a:r>
            <a:r>
              <a:rPr lang="da-DK" dirty="0" err="1" smtClean="0">
                <a:hlinkClick r:id="rId8" action="ppaction://hlinksldjump"/>
              </a:rPr>
              <a:t>списку</a:t>
            </a:r>
            <a:r>
              <a:rPr lang="da-DK" dirty="0" smtClean="0">
                <a:hlinkClick r:id="rId8" action="ppaction://hlinksldjump"/>
              </a:rPr>
              <a:t> </a:t>
            </a:r>
            <a:r>
              <a:rPr lang="da-DK" dirty="0" err="1" smtClean="0">
                <a:hlinkClick r:id="rId8" action="ppaction://hlinksldjump"/>
              </a:rPr>
              <a:t>уплотнителей</a:t>
            </a:r>
            <a:endParaRPr lang="da-DK" dirty="0"/>
          </a:p>
        </p:txBody>
      </p:sp>
      <p:cxnSp>
        <p:nvCxnSpPr>
          <p:cNvPr id="21" name="Straight Connector 20"/>
          <p:cNvCxnSpPr>
            <a:stCxn id="12" idx="5"/>
          </p:cNvCxnSpPr>
          <p:nvPr/>
        </p:nvCxnSpPr>
        <p:spPr bwMode="auto">
          <a:xfrm flipH="1">
            <a:off x="3929058" y="3143248"/>
            <a:ext cx="212705" cy="655591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5356207" y="3130596"/>
            <a:ext cx="212705" cy="655591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022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окна. Уплотнители</a:t>
            </a:r>
            <a:br>
              <a:rPr lang="ru-RU" sz="1600" dirty="0" smtClean="0"/>
            </a:br>
            <a:r>
              <a:rPr lang="ru-RU" sz="2400" dirty="0" smtClean="0"/>
              <a:t>Уплотнитель черного цвета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195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718469" y="4506641"/>
            <a:ext cx="364547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1714500" lvl="3" indent="-342900" algn="ctr" eaLnBrk="1" hangingPunct="1">
              <a:buSzPct val="80000"/>
              <a:tabLst>
                <a:tab pos="1274763" algn="l"/>
              </a:tabLst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Код - 231059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35701" y="2327257"/>
            <a:ext cx="1428760" cy="2071702"/>
          </a:xfrm>
          <a:prstGeom prst="rect">
            <a:avLst/>
          </a:prstGeom>
          <a:solidFill>
            <a:schemeClr val="accent2">
              <a:lumMod val="20000"/>
              <a:lumOff val="80000"/>
              <a:alpha val="56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Parallelogram 11"/>
          <p:cNvSpPr/>
          <p:nvPr/>
        </p:nvSpPr>
        <p:spPr bwMode="auto">
          <a:xfrm>
            <a:off x="1321387" y="2684447"/>
            <a:ext cx="1857388" cy="1285884"/>
          </a:xfrm>
          <a:prstGeom prst="parallelogram">
            <a:avLst>
              <a:gd name="adj" fmla="val 33083"/>
            </a:avLst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4" name="Straight Connector 13"/>
          <p:cNvCxnSpPr>
            <a:endCxn id="12" idx="5"/>
          </p:cNvCxnSpPr>
          <p:nvPr/>
        </p:nvCxnSpPr>
        <p:spPr bwMode="auto">
          <a:xfrm rot="5400000">
            <a:off x="1034831" y="2826519"/>
            <a:ext cx="1000132" cy="1609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0800000">
            <a:off x="1535701" y="2327257"/>
            <a:ext cx="1428760" cy="0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347662" y="1245727"/>
            <a:ext cx="7608713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Подходит для окон </a:t>
            </a:r>
            <a:r>
              <a:rPr lang="en-US" dirty="0" smtClean="0"/>
              <a:t>GZL, GGL, GPL, GTL, GIL</a:t>
            </a: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1992</a:t>
            </a:r>
            <a:r>
              <a:rPr lang="en-US" dirty="0" smtClean="0">
                <a:solidFill>
                  <a:srgbClr val="FF0000"/>
                </a:solidFill>
              </a:rPr>
              <a:t>-2015 </a:t>
            </a:r>
            <a:r>
              <a:rPr lang="ru-RU" dirty="0" err="1" smtClean="0">
                <a:solidFill>
                  <a:srgbClr val="FF0000"/>
                </a:solidFill>
              </a:rPr>
              <a:t>гг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1 </a:t>
            </a:r>
            <a:r>
              <a:rPr lang="ru-RU" dirty="0" smtClean="0"/>
              <a:t>метр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42910" y="521495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Расчет длины уплотнителей</a:t>
            </a:r>
            <a:endParaRPr lang="ru-RU" dirty="0"/>
          </a:p>
        </p:txBody>
      </p:sp>
      <p:cxnSp>
        <p:nvCxnSpPr>
          <p:cNvPr id="20" name="Straight Connector 19"/>
          <p:cNvCxnSpPr/>
          <p:nvPr/>
        </p:nvCxnSpPr>
        <p:spPr bwMode="auto">
          <a:xfrm rot="5400000">
            <a:off x="2463590" y="2826518"/>
            <a:ext cx="1000132" cy="1609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10800000">
            <a:off x="1321387" y="3970331"/>
            <a:ext cx="1428760" cy="0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3855" y="3654406"/>
            <a:ext cx="712873" cy="938234"/>
          </a:xfrm>
          <a:prstGeom prst="rect">
            <a:avLst/>
          </a:prstGeom>
          <a:solidFill>
            <a:schemeClr val="accent6">
              <a:tint val="40000"/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8795" y="1744694"/>
            <a:ext cx="737684" cy="9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Straight Connector 35"/>
          <p:cNvCxnSpPr>
            <a:stCxn id="12" idx="3"/>
            <a:endCxn id="51202" idx="1"/>
          </p:cNvCxnSpPr>
          <p:nvPr/>
        </p:nvCxnSpPr>
        <p:spPr bwMode="auto">
          <a:xfrm>
            <a:off x="2037376" y="3970331"/>
            <a:ext cx="1076479" cy="153192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endCxn id="51203" idx="1"/>
          </p:cNvCxnSpPr>
          <p:nvPr/>
        </p:nvCxnSpPr>
        <p:spPr bwMode="auto">
          <a:xfrm flipV="1">
            <a:off x="2392957" y="2221115"/>
            <a:ext cx="825838" cy="106142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42910" y="578645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Вернуться к списку уплотнителей</a:t>
            </a:r>
            <a:endParaRPr lang="ru-RU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4956535" y="2245659"/>
            <a:ext cx="1428760" cy="2071702"/>
          </a:xfrm>
          <a:prstGeom prst="rect">
            <a:avLst/>
          </a:prstGeom>
          <a:solidFill>
            <a:schemeClr val="accent2">
              <a:lumMod val="20000"/>
              <a:lumOff val="80000"/>
              <a:alpha val="56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Parallelogram 25"/>
          <p:cNvSpPr/>
          <p:nvPr/>
        </p:nvSpPr>
        <p:spPr bwMode="auto">
          <a:xfrm>
            <a:off x="4742221" y="2602849"/>
            <a:ext cx="1857388" cy="1285884"/>
          </a:xfrm>
          <a:prstGeom prst="parallelogram">
            <a:avLst>
              <a:gd name="adj" fmla="val 33083"/>
            </a:avLst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7" name="Straight Connector 26"/>
          <p:cNvCxnSpPr>
            <a:stCxn id="26" idx="5"/>
          </p:cNvCxnSpPr>
          <p:nvPr/>
        </p:nvCxnSpPr>
        <p:spPr bwMode="auto">
          <a:xfrm rot="10800000" flipV="1">
            <a:off x="4742222" y="3245791"/>
            <a:ext cx="212705" cy="642942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10800000" flipV="1">
            <a:off x="6172590" y="3245790"/>
            <a:ext cx="212705" cy="642942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923" y="2871270"/>
            <a:ext cx="1830043" cy="2073344"/>
          </a:xfrm>
          <a:prstGeom prst="rect">
            <a:avLst/>
          </a:prstGeom>
        </p:spPr>
      </p:pic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3393089" y="4146654"/>
            <a:ext cx="49292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buSzPct val="80000"/>
              <a:buBlip>
                <a:blip r:embed="rId9"/>
              </a:buBlip>
              <a:tabLst>
                <a:tab pos="1274763" algn="l"/>
              </a:tabLst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0" lvl="3" indent="-342900" eaLnBrk="1" hangingPunct="1">
              <a:buSzPct val="80000"/>
              <a:tabLst>
                <a:tab pos="1274763" algn="l"/>
              </a:tabLst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Код - 231065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окна. Уплотнители</a:t>
            </a:r>
            <a:br>
              <a:rPr lang="ru-RU" sz="1600" dirty="0" smtClean="0"/>
            </a:br>
            <a:r>
              <a:rPr lang="ru-RU" sz="2400" dirty="0" smtClean="0"/>
              <a:t>Уплотнитель вентиляционного клапана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196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1315" y="1268393"/>
            <a:ext cx="7795101" cy="277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indent="-211138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600" dirty="0">
                <a:latin typeface="+mn-lt"/>
              </a:rPr>
              <a:t>VELUX PREMIUM</a:t>
            </a:r>
            <a:r>
              <a:rPr lang="ru-RU" sz="1600" dirty="0">
                <a:latin typeface="+mn-lt"/>
              </a:rPr>
              <a:t> (например, </a:t>
            </a:r>
            <a:r>
              <a:rPr lang="en-US" sz="1600" dirty="0">
                <a:latin typeface="+mn-lt"/>
              </a:rPr>
              <a:t>GGL M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K</a:t>
            </a:r>
            <a:r>
              <a:rPr lang="en-US" sz="1600" dirty="0">
                <a:latin typeface="+mn-lt"/>
              </a:rPr>
              <a:t>08 3070)</a:t>
            </a:r>
          </a:p>
          <a:p>
            <a:pPr marL="569913" lvl="1" indent="-211138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dirty="0">
                <a:latin typeface="+mn-lt"/>
              </a:rPr>
              <a:t>	</a:t>
            </a:r>
            <a:r>
              <a:rPr lang="ru-RU" sz="1600" kern="0" dirty="0">
                <a:solidFill>
                  <a:schemeClr val="accent2">
                    <a:lumMod val="50000"/>
                  </a:schemeClr>
                </a:solidFill>
              </a:rPr>
              <a:t>Код - </a:t>
            </a:r>
            <a:r>
              <a:rPr 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230</a:t>
            </a:r>
            <a:r>
              <a:rPr lang="en-US" sz="1600" kern="0" dirty="0" smtClean="0">
                <a:solidFill>
                  <a:schemeClr val="accent2">
                    <a:lumMod val="50000"/>
                  </a:schemeClr>
                </a:solidFill>
              </a:rPr>
              <a:t>090</a:t>
            </a:r>
            <a:endParaRPr lang="en-US" sz="1600" kern="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600" dirty="0"/>
          </a:p>
          <a:p>
            <a:pPr marL="112713" indent="-211138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600" dirty="0">
                <a:latin typeface="+mn-lt"/>
              </a:rPr>
              <a:t>1992-2015 </a:t>
            </a:r>
            <a:r>
              <a:rPr lang="ru-RU" sz="1600" dirty="0" err="1">
                <a:latin typeface="+mn-lt"/>
              </a:rPr>
              <a:t>гг</a:t>
            </a:r>
            <a:r>
              <a:rPr lang="en-US" sz="1600" dirty="0">
                <a:latin typeface="+mn-lt"/>
              </a:rPr>
              <a:t> (</a:t>
            </a:r>
            <a:r>
              <a:rPr lang="ru-RU" sz="1600" dirty="0">
                <a:latin typeface="+mn-lt"/>
              </a:rPr>
              <a:t>например, </a:t>
            </a:r>
            <a:r>
              <a:rPr lang="en-US" sz="1600" dirty="0">
                <a:latin typeface="+mn-lt"/>
              </a:rPr>
              <a:t>GPL M08 3073G </a:t>
            </a:r>
            <a:r>
              <a:rPr lang="ru-RU" sz="1600" dirty="0">
                <a:latin typeface="+mn-lt"/>
              </a:rPr>
              <a:t>или </a:t>
            </a:r>
            <a:r>
              <a:rPr lang="en-US" sz="1600" dirty="0">
                <a:latin typeface="+mn-lt"/>
              </a:rPr>
              <a:t>GGL 308 3059</a:t>
            </a:r>
            <a:r>
              <a:rPr lang="en-US" sz="1600" dirty="0" smtClean="0">
                <a:latin typeface="+mn-lt"/>
              </a:rPr>
              <a:t>)</a:t>
            </a:r>
          </a:p>
          <a:p>
            <a:pPr marL="569913" lvl="1" indent="-211138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600" kern="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Код </a:t>
            </a:r>
            <a:r>
              <a:rPr lang="ru-RU" sz="1600" kern="0" dirty="0">
                <a:solidFill>
                  <a:schemeClr val="accent2">
                    <a:lumMod val="50000"/>
                  </a:schemeClr>
                </a:solidFill>
              </a:rPr>
              <a:t>- 230123</a:t>
            </a:r>
            <a:endParaRPr lang="en-US" sz="1600" kern="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600" dirty="0" smtClean="0"/>
          </a:p>
          <a:p>
            <a:r>
              <a:rPr lang="en-US" sz="1600" dirty="0" smtClean="0"/>
              <a:t>GGL, GPL, GTL, GXL, GDL, GEL</a:t>
            </a:r>
          </a:p>
          <a:p>
            <a:endParaRPr lang="en-US" sz="1600" dirty="0" smtClean="0"/>
          </a:p>
          <a:p>
            <a:r>
              <a:rPr lang="en-US" sz="1600" dirty="0" smtClean="0"/>
              <a:t>1 </a:t>
            </a:r>
            <a:r>
              <a:rPr lang="ru-RU" sz="1600" dirty="0" smtClean="0"/>
              <a:t>метр</a:t>
            </a:r>
            <a:endParaRPr lang="en-US" sz="16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42910" y="521495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Расчет длины уплотнителей</a:t>
            </a:r>
            <a:endParaRPr lang="ru-RU" dirty="0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6122" y="3790411"/>
            <a:ext cx="185069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42910" y="578645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списку уплотнителей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5614" y="2600557"/>
            <a:ext cx="99060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окна. Уплотнители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Расчет длины уплотнителей</a:t>
            </a:r>
            <a:endParaRPr lang="ru-RU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726148"/>
              </p:ext>
            </p:extLst>
          </p:nvPr>
        </p:nvGraphicFramePr>
        <p:xfrm>
          <a:off x="347663" y="1219200"/>
          <a:ext cx="7939110" cy="35318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52503"/>
                <a:gridCol w="642942"/>
                <a:gridCol w="714380"/>
                <a:gridCol w="672490"/>
                <a:gridCol w="756270"/>
                <a:gridCol w="662435"/>
                <a:gridCol w="667626"/>
                <a:gridCol w="667626"/>
                <a:gridCol w="667626"/>
                <a:gridCol w="667626"/>
                <a:gridCol w="667586"/>
              </a:tblGrid>
              <a:tr h="495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+mj-lt"/>
                        </a:rPr>
                        <a:t>Название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j-lt"/>
                        </a:rPr>
                        <a:t>Код</a:t>
                      </a:r>
                    </a:p>
                  </a:txBody>
                  <a:tcPr marL="9525" marR="9525" marT="9525" marB="0" anchor="ctr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+mj-lt"/>
                        </a:rPr>
                        <a:t>Длина на одно окно, м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+mj-lt"/>
                        </a:rPr>
                        <a:t>C02/102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+mj-lt"/>
                        </a:rPr>
                        <a:t>F06/206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+mj-lt"/>
                        </a:rPr>
                        <a:t>M04/304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+mj-lt"/>
                        </a:rPr>
                        <a:t>M06/306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+mj-lt"/>
                        </a:rPr>
                        <a:t>M08/308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+mj-lt"/>
                        </a:rPr>
                        <a:t>M10/310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+mj-lt"/>
                        </a:rPr>
                        <a:t>P08/408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+mj-lt"/>
                        </a:rPr>
                        <a:t>S06/606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+mj-lt"/>
                        </a:rPr>
                        <a:t>S08/608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latin typeface="+mj-lt"/>
                        </a:rPr>
                        <a:t>Уплотнитель </a:t>
                      </a:r>
                      <a:r>
                        <a:rPr lang="ru-RU" sz="800" b="1" i="0" u="none" strike="noStrike" dirty="0" smtClean="0">
                          <a:latin typeface="+mj-lt"/>
                        </a:rPr>
                        <a:t>черного</a:t>
                      </a:r>
                      <a:r>
                        <a:rPr lang="ru-RU" sz="800" b="1" i="0" u="none" strike="noStrike" baseline="0" dirty="0" smtClean="0">
                          <a:latin typeface="+mj-lt"/>
                        </a:rPr>
                        <a:t> цвета</a:t>
                      </a:r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+mj-lt"/>
                        </a:rPr>
                        <a:t>231065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latin typeface="+mj-lt"/>
                        </a:rPr>
                        <a:t>0,76</a:t>
                      </a:r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latin typeface="+mj-lt"/>
                        </a:rPr>
                        <a:t>1,16</a:t>
                      </a:r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latin typeface="+mj-lt"/>
                        </a:rPr>
                        <a:t>0,96</a:t>
                      </a:r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latin typeface="+mj-lt"/>
                        </a:rPr>
                        <a:t>1,16</a:t>
                      </a:r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latin typeface="+mj-lt"/>
                        </a:rPr>
                        <a:t>1,38</a:t>
                      </a:r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latin typeface="+mj-lt"/>
                        </a:rPr>
                        <a:t>1,56 </a:t>
                      </a:r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latin typeface="+mj-lt"/>
                        </a:rPr>
                        <a:t>1,33</a:t>
                      </a:r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latin typeface="+mj-lt"/>
                        </a:rPr>
                        <a:t>1,16</a:t>
                      </a:r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latin typeface="+mj-lt"/>
                        </a:rPr>
                        <a:t>1,38</a:t>
                      </a:r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15576"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1275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smtClean="0">
                          <a:latin typeface="+mj-lt"/>
                        </a:rPr>
                        <a:t>Уплотнитель черного цвета</a:t>
                      </a:r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+mj-lt"/>
                        </a:rPr>
                        <a:t>231059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1.6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2.26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2.26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2.46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2.68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2.86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3.18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3.4</a:t>
                      </a:r>
                    </a:p>
                  </a:txBody>
                  <a:tcPr marL="9525" marR="9525" marT="9525" marB="0" anchor="b"/>
                </a:tc>
              </a:tr>
              <a:tr h="88918"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latin typeface="+mj-lt"/>
                        </a:rPr>
                        <a:t>Уплотнитель </a:t>
                      </a:r>
                      <a:r>
                        <a:rPr lang="ru-RU" sz="800" b="1" i="0" u="none" strike="noStrike" dirty="0" smtClean="0">
                          <a:latin typeface="+mj-lt"/>
                        </a:rPr>
                        <a:t>вент. клапана</a:t>
                      </a:r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+mj-lt"/>
                        </a:rPr>
                        <a:t>230123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0.44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0.55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0.65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0.65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0.65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0.65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0.81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1.01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1.01</a:t>
                      </a:r>
                    </a:p>
                  </a:txBody>
                  <a:tcPr marL="9525" marR="9525" marT="9525" marB="0" anchor="ctr"/>
                </a:tc>
              </a:tr>
              <a:tr h="86699"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latin typeface="+mj-lt"/>
                        </a:rPr>
                        <a:t>Моющийся фильтр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+mj-lt"/>
                        </a:rPr>
                        <a:t>231314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0.61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0.73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0.73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0.73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0.73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0.89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1.09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j-lt"/>
                        </a:rPr>
                        <a:t>1.09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latin typeface="+mj-lt"/>
                        </a:rPr>
                        <a:t>CK02</a:t>
                      </a:r>
                      <a:endParaRPr lang="en-US" sz="9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latin typeface="+mj-lt"/>
                        </a:rPr>
                        <a:t>FK06</a:t>
                      </a:r>
                      <a:endParaRPr lang="en-US" sz="9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latin typeface="+mj-lt"/>
                        </a:rPr>
                        <a:t>MK04</a:t>
                      </a:r>
                      <a:endParaRPr lang="en-US" sz="9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latin typeface="+mj-lt"/>
                        </a:rPr>
                        <a:t>MK06</a:t>
                      </a:r>
                      <a:endParaRPr lang="en-US" sz="9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latin typeface="+mj-lt"/>
                        </a:rPr>
                        <a:t>MK08</a:t>
                      </a:r>
                      <a:endParaRPr lang="en-US" sz="9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latin typeface="+mj-lt"/>
                        </a:rPr>
                        <a:t>MK10</a:t>
                      </a:r>
                      <a:endParaRPr lang="en-US" sz="9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latin typeface="+mj-lt"/>
                        </a:rPr>
                        <a:t>PK08</a:t>
                      </a:r>
                      <a:endParaRPr lang="en-US" sz="9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latin typeface="+mj-lt"/>
                        </a:rPr>
                        <a:t>SK06</a:t>
                      </a:r>
                      <a:endParaRPr lang="en-US" sz="9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latin typeface="+mj-lt"/>
                        </a:rPr>
                        <a:t>SK08</a:t>
                      </a:r>
                      <a:endParaRPr lang="en-US" sz="9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Уплотнитель черного</a:t>
                      </a:r>
                      <a:r>
                        <a:rPr lang="ru-RU" sz="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цвета</a:t>
                      </a:r>
                      <a:endParaRPr lang="ru-RU" sz="800" b="1" i="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latin typeface="+mj-lt"/>
                        </a:rPr>
                        <a:t>230204</a:t>
                      </a:r>
                      <a:endParaRPr lang="ru-RU" sz="8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latin typeface="+mj-lt"/>
                        </a:rPr>
                        <a:t>2,4</a:t>
                      </a:r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latin typeface="+mj-lt"/>
                        </a:rPr>
                        <a:t>3,5</a:t>
                      </a:r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latin typeface="+mj-lt"/>
                        </a:rPr>
                        <a:t>3,3</a:t>
                      </a:r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latin typeface="+mj-lt"/>
                        </a:rPr>
                        <a:t>3,7</a:t>
                      </a:r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latin typeface="+mj-lt"/>
                        </a:rPr>
                        <a:t>4,1</a:t>
                      </a:r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latin typeface="+mj-lt"/>
                        </a:rPr>
                        <a:t>4,5</a:t>
                      </a:r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latin typeface="+mj-lt"/>
                        </a:rPr>
                        <a:t>4,4</a:t>
                      </a:r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latin typeface="+mj-lt"/>
                        </a:rPr>
                        <a:t>4,4</a:t>
                      </a:r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latin typeface="+mj-lt"/>
                        </a:rPr>
                        <a:t>4,8</a:t>
                      </a:r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197</a:t>
            </a:fld>
            <a:endParaRPr lang="da-DK"/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78645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списку уплотнителей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Запасные части для окна </a:t>
            </a:r>
            <a:br>
              <a:rPr lang="ru-RU" sz="1800" dirty="0" smtClean="0"/>
            </a:br>
            <a:r>
              <a:rPr lang="ru-RU" dirty="0" smtClean="0"/>
              <a:t>Моющийся фильтр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Подходит для окон </a:t>
            </a:r>
            <a:r>
              <a:rPr lang="en-US" dirty="0" smtClean="0"/>
              <a:t>GGL, GGU, GPL, GPU, GTL, GXL</a:t>
            </a:r>
          </a:p>
          <a:p>
            <a:endParaRPr lang="en-US" dirty="0" smtClean="0"/>
          </a:p>
          <a:p>
            <a:r>
              <a:rPr lang="en-US" dirty="0" smtClean="0"/>
              <a:t>1 </a:t>
            </a:r>
            <a:r>
              <a:rPr lang="ru-RU" dirty="0" smtClean="0"/>
              <a:t>метр</a:t>
            </a:r>
          </a:p>
          <a:p>
            <a:pPr>
              <a:buNone/>
            </a:pPr>
            <a:endParaRPr lang="ru-RU" sz="2000" dirty="0" smtClean="0">
              <a:solidFill>
                <a:srgbClr val="006CA5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6CA5"/>
                </a:solidFill>
              </a:rPr>
              <a:t>	</a:t>
            </a:r>
          </a:p>
          <a:p>
            <a:pPr>
              <a:buNone/>
            </a:pPr>
            <a:endParaRPr lang="ru-RU" sz="2000" dirty="0" smtClean="0">
              <a:solidFill>
                <a:srgbClr val="006CA5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6CA5"/>
                </a:solidFill>
              </a:rPr>
              <a:t>		Код - </a:t>
            </a:r>
            <a:r>
              <a:rPr lang="en-US" sz="2000" dirty="0" smtClean="0">
                <a:solidFill>
                  <a:srgbClr val="006CA5"/>
                </a:solidFill>
              </a:rPr>
              <a:t>231314</a:t>
            </a:r>
            <a:endParaRPr lang="en-US" sz="2000" dirty="0">
              <a:solidFill>
                <a:srgbClr val="006CA5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198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928802"/>
            <a:ext cx="2927339" cy="292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521495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Расчет длины фильтра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578645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списку уплотнителей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2" y="1219200"/>
            <a:ext cx="8616825" cy="3001888"/>
          </a:xfrm>
        </p:spPr>
        <p:txBody>
          <a:bodyPr/>
          <a:lstStyle/>
          <a:p>
            <a:r>
              <a:rPr lang="en-US" dirty="0" smtClean="0">
                <a:hlinkClick r:id="rId3" action="ppaction://hlinksldjump"/>
              </a:rPr>
              <a:t>VELUX PREMIUM (</a:t>
            </a:r>
            <a:r>
              <a:rPr lang="ru-RU" dirty="0" smtClean="0">
                <a:hlinkClick r:id="rId3" action="ppaction://hlinksldjump"/>
              </a:rPr>
              <a:t>например, </a:t>
            </a:r>
            <a:r>
              <a:rPr lang="en-US" dirty="0" smtClean="0">
                <a:hlinkClick r:id="rId3" action="ppaction://hlinksldjump"/>
              </a:rPr>
              <a:t>GGL MK08 307021)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2003-2015 </a:t>
            </a:r>
            <a:r>
              <a:rPr lang="ru-RU" dirty="0" err="1" smtClean="0">
                <a:hlinkClick r:id="rId4" action="ppaction://hlinksldjump"/>
              </a:rPr>
              <a:t>гг</a:t>
            </a:r>
            <a:r>
              <a:rPr lang="ru-RU" dirty="0" smtClean="0">
                <a:hlinkClick r:id="rId4" action="ppaction://hlinksldjump"/>
              </a:rPr>
              <a:t>:</a:t>
            </a:r>
            <a:endParaRPr lang="ru-RU" dirty="0" smtClean="0"/>
          </a:p>
          <a:p>
            <a:pPr lvl="1"/>
            <a:r>
              <a:rPr lang="ru-RU" dirty="0" smtClean="0"/>
              <a:t>Управление на радио сигнале </a:t>
            </a:r>
            <a:r>
              <a:rPr lang="en-US" dirty="0" smtClean="0">
                <a:solidFill>
                  <a:srgbClr val="FF0000"/>
                </a:solidFill>
              </a:rPr>
              <a:t>IO</a:t>
            </a:r>
            <a:r>
              <a:rPr lang="en-US" dirty="0" smtClean="0"/>
              <a:t> (</a:t>
            </a:r>
            <a:r>
              <a:rPr lang="ru-RU" dirty="0" smtClean="0"/>
              <a:t>например, </a:t>
            </a:r>
            <a:r>
              <a:rPr lang="en-US" dirty="0" smtClean="0"/>
              <a:t>GGL M08 3073G</a:t>
            </a:r>
            <a:r>
              <a:rPr lang="en-US" dirty="0" smtClean="0">
                <a:solidFill>
                  <a:srgbClr val="FF0000"/>
                </a:solidFill>
              </a:rPr>
              <a:t>21</a:t>
            </a:r>
            <a:r>
              <a:rPr lang="en-US" dirty="0" smtClean="0"/>
              <a:t>)</a:t>
            </a:r>
            <a:endParaRPr lang="ru-RU" dirty="0" smtClean="0"/>
          </a:p>
          <a:p>
            <a:pPr lvl="1"/>
            <a:r>
              <a:rPr lang="ru-RU" dirty="0" smtClean="0"/>
              <a:t>Управление</a:t>
            </a:r>
            <a:r>
              <a:rPr lang="en-US" dirty="0" smtClean="0"/>
              <a:t> </a:t>
            </a:r>
            <a:r>
              <a:rPr lang="ru-RU" dirty="0" smtClean="0"/>
              <a:t>от инфра-красного сигнала </a:t>
            </a:r>
            <a:r>
              <a:rPr lang="en-US" dirty="0" smtClean="0">
                <a:solidFill>
                  <a:srgbClr val="FF0000"/>
                </a:solidFill>
              </a:rPr>
              <a:t>IR</a:t>
            </a:r>
            <a:r>
              <a:rPr lang="en-US" dirty="0" smtClean="0"/>
              <a:t> (</a:t>
            </a:r>
            <a:r>
              <a:rPr lang="ru-RU" dirty="0" smtClean="0"/>
              <a:t>например, </a:t>
            </a:r>
            <a:r>
              <a:rPr lang="en-US" dirty="0" smtClean="0"/>
              <a:t>GGL M08 3073G</a:t>
            </a:r>
            <a:r>
              <a:rPr lang="en-US" dirty="0" smtClean="0">
                <a:solidFill>
                  <a:srgbClr val="FF0000"/>
                </a:solidFill>
              </a:rPr>
              <a:t>20</a:t>
            </a:r>
            <a:r>
              <a:rPr lang="en-US" dirty="0" smtClean="0"/>
              <a:t>)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199</a:t>
            </a:fld>
            <a:endParaRPr lang="da-DK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1600" dirty="0" smtClean="0"/>
              <a:t>Запасные части для окна</a:t>
            </a:r>
            <a:br>
              <a:rPr lang="ru-RU" sz="1600" dirty="0" smtClean="0"/>
            </a:br>
            <a:r>
              <a:rPr lang="ru-RU" dirty="0" smtClean="0"/>
              <a:t>Электрика</a:t>
            </a:r>
            <a:endParaRPr lang="en-US" dirty="0"/>
          </a:p>
        </p:txBody>
      </p:sp>
      <p:sp>
        <p:nvSpPr>
          <p:cNvPr id="9" name="Flowchart: Alternate Process 8"/>
          <p:cNvSpPr/>
          <p:nvPr/>
        </p:nvSpPr>
        <p:spPr bwMode="auto">
          <a:xfrm>
            <a:off x="7286644" y="5857892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5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Запасные части для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Окна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Оклада</a:t>
            </a:r>
            <a:endParaRPr lang="en-US" dirty="0" smtClean="0"/>
          </a:p>
          <a:p>
            <a:r>
              <a:rPr lang="ru-RU" dirty="0" smtClean="0">
                <a:hlinkClick r:id="rId4" action="ppaction://hlinksldjump"/>
              </a:rPr>
              <a:t>Откоса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>
                <a:hlinkClick r:id="rId5" action="ppaction://hlinksldjump"/>
              </a:rPr>
              <a:t>Лестницы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Электрооборудования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Шторы</a:t>
            </a:r>
            <a:endParaRPr lang="en-US" dirty="0" smtClean="0"/>
          </a:p>
          <a:p>
            <a:r>
              <a:rPr lang="ru-RU" dirty="0" err="1" smtClean="0">
                <a:hlinkClick r:id="rId8" action="ppaction://hlinksldjump"/>
              </a:rPr>
              <a:t>Рольставен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>
                <a:hlinkClick r:id="rId9" action="ppaction://hlinksldjump"/>
              </a:rPr>
              <a:t>Москитной сетки</a:t>
            </a:r>
            <a:endParaRPr lang="ru-RU" dirty="0" smtClean="0"/>
          </a:p>
          <a:p>
            <a:r>
              <a:rPr lang="ru-RU" dirty="0" smtClean="0">
                <a:hlinkClick r:id="rId10" action="ppaction://hlinksldjump"/>
              </a:rPr>
              <a:t>Маркизета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20</a:t>
            </a:fld>
            <a:endParaRPr lang="da-DK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pPr lvl="0"/>
            <a:r>
              <a:rPr lang="da-DK" sz="1600" dirty="0" err="1" smtClean="0"/>
              <a:t>Накладки</a:t>
            </a:r>
            <a:r>
              <a:rPr lang="da-DK" sz="1600" dirty="0" smtClean="0"/>
              <a:t> </a:t>
            </a:r>
            <a:r>
              <a:rPr lang="da-DK" sz="1600" dirty="0" err="1" smtClean="0"/>
              <a:t>для</a:t>
            </a:r>
            <a:r>
              <a:rPr lang="da-DK" sz="1600" dirty="0" smtClean="0"/>
              <a:t> </a:t>
            </a:r>
            <a:r>
              <a:rPr lang="da-DK" sz="1600" dirty="0" err="1" smtClean="0"/>
              <a:t>окна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2000" dirty="0" err="1" smtClean="0"/>
              <a:t>Упаковка</a:t>
            </a:r>
            <a:r>
              <a:rPr lang="da-DK" sz="2000" dirty="0" smtClean="0"/>
              <a:t> с </a:t>
            </a:r>
            <a:r>
              <a:rPr lang="da-DK" sz="2000" dirty="0" err="1" smtClean="0"/>
              <a:t>накладками</a:t>
            </a:r>
            <a:r>
              <a:rPr lang="da-DK" sz="2000" dirty="0" smtClean="0"/>
              <a:t>/</a:t>
            </a:r>
            <a:r>
              <a:rPr lang="da-DK" sz="2000" dirty="0" err="1" smtClean="0"/>
              <a:t>Байпак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ru-RU" sz="1600" dirty="0" smtClean="0"/>
              <a:t>2003-2015 (</a:t>
            </a:r>
            <a:r>
              <a:rPr lang="da-DK" sz="1600" dirty="0" err="1" smtClean="0"/>
              <a:t>например</a:t>
            </a:r>
            <a:r>
              <a:rPr lang="da-DK" sz="1600" dirty="0" smtClean="0"/>
              <a:t>,  GGL M08 3073G) - Алюминий</a:t>
            </a:r>
            <a:endParaRPr lang="da-DK" sz="16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6672609" cy="422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2171700" lvl="4" indent="-342900" eaLnBrk="1" hangingPunct="1"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da-DK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GZL 1073GBD</a:t>
            </a:r>
            <a:r>
              <a:rPr kumimoji="0" lang="da-DK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IS</a:t>
            </a:r>
            <a:r>
              <a:rPr kumimoji="0" lang="da-DK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GGL3073G</a:t>
            </a:r>
            <a:r>
              <a:rPr kumimoji="0" lang="da-DK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IS</a:t>
            </a:r>
            <a:r>
              <a:rPr kumimoji="0" lang="da-DK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	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C02	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da-DK" sz="1400" kern="0" dirty="0">
                <a:solidFill>
                  <a:schemeClr val="accent2">
                    <a:lumMod val="50000"/>
                  </a:schemeClr>
                </a:solidFill>
              </a:rPr>
              <a:t>760839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C020			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C04			</a:t>
            </a:r>
            <a:r>
              <a:rPr lang="da-DK" sz="1400" kern="0" dirty="0">
                <a:solidFill>
                  <a:schemeClr val="accent2">
                    <a:lumMod val="50000"/>
                  </a:schemeClr>
                </a:solidFill>
              </a:rPr>
              <a:t>760839C040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			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F04			</a:t>
            </a:r>
            <a:r>
              <a:rPr lang="da-DK" sz="1400" kern="0" dirty="0">
                <a:solidFill>
                  <a:schemeClr val="accent2">
                    <a:lumMod val="50000"/>
                  </a:schemeClr>
                </a:solidFill>
              </a:rPr>
              <a:t>760839F040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			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F06		</a:t>
            </a:r>
            <a:r>
              <a:rPr lang="da-DK" sz="1400" kern="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760839F060		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M04			</a:t>
            </a:r>
            <a:r>
              <a:rPr lang="da-DK" sz="1400" kern="0" dirty="0">
                <a:solidFill>
                  <a:schemeClr val="accent2">
                    <a:lumMod val="50000"/>
                  </a:schemeClr>
                </a:solidFill>
              </a:rPr>
              <a:t>760839M040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M06			</a:t>
            </a:r>
            <a:r>
              <a:rPr lang="da-DK" sz="1400" kern="0" dirty="0">
                <a:solidFill>
                  <a:schemeClr val="accent2">
                    <a:lumMod val="50000"/>
                  </a:schemeClr>
                </a:solidFill>
              </a:rPr>
              <a:t>760839M060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			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M08			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760839M080	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M10			</a:t>
            </a:r>
            <a:r>
              <a:rPr lang="da-DK" sz="1400" kern="0" dirty="0">
                <a:solidFill>
                  <a:schemeClr val="accent2">
                    <a:lumMod val="50000"/>
                  </a:schemeClr>
                </a:solidFill>
              </a:rPr>
              <a:t>760839M100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P06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da-DK" sz="1400" kern="0" dirty="0">
                <a:solidFill>
                  <a:schemeClr val="accent2">
                    <a:lumMod val="50000"/>
                  </a:schemeClr>
                </a:solidFill>
              </a:rPr>
              <a:t>760839P060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P08			</a:t>
            </a:r>
            <a:r>
              <a:rPr lang="da-DK" sz="1400" kern="0" dirty="0">
                <a:solidFill>
                  <a:schemeClr val="accent2">
                    <a:lumMod val="50000"/>
                  </a:schemeClr>
                </a:solidFill>
              </a:rPr>
              <a:t>760839P080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S06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da-DK" sz="1400" kern="0" dirty="0">
                <a:solidFill>
                  <a:schemeClr val="accent2">
                    <a:lumMod val="50000"/>
                  </a:schemeClr>
                </a:solidFill>
              </a:rPr>
              <a:t>760839S060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S08			</a:t>
            </a:r>
            <a:r>
              <a:rPr lang="da-DK" sz="1400" kern="0" dirty="0">
                <a:solidFill>
                  <a:schemeClr val="accent2">
                    <a:lumMod val="50000"/>
                  </a:schemeClr>
                </a:solidFill>
              </a:rPr>
              <a:t>760839S080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4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4010000"/>
          </a:xfrm>
        </p:spPr>
        <p:txBody>
          <a:bodyPr/>
          <a:lstStyle/>
          <a:p>
            <a:r>
              <a:rPr lang="ru-RU" dirty="0" err="1" smtClean="0"/>
              <a:t>Интегра</a:t>
            </a:r>
            <a:r>
              <a:rPr lang="en-US" b="1" dirty="0" smtClean="0">
                <a:solidFill>
                  <a:srgbClr val="FF0000"/>
                </a:solidFill>
              </a:rPr>
              <a:t> VELUX PREMIUM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ru-RU" dirty="0" smtClean="0"/>
              <a:t>например, G</a:t>
            </a:r>
            <a:r>
              <a:rPr lang="en-US" smtClean="0"/>
              <a:t>GL M</a:t>
            </a:r>
            <a:r>
              <a:rPr lang="en-US" smtClean="0">
                <a:solidFill>
                  <a:srgbClr val="FF0000"/>
                </a:solidFill>
              </a:rPr>
              <a:t>K</a:t>
            </a:r>
            <a:r>
              <a:rPr lang="en-US" smtClean="0"/>
              <a:t>08 </a:t>
            </a:r>
            <a:r>
              <a:rPr lang="en-US" dirty="0" smtClean="0"/>
              <a:t>307021</a:t>
            </a:r>
          </a:p>
          <a:p>
            <a:endParaRPr lang="en-US" dirty="0" smtClean="0"/>
          </a:p>
          <a:p>
            <a:r>
              <a:rPr lang="ru-RU" dirty="0" smtClean="0">
                <a:hlinkClick r:id="rId3" action="ppaction://hlinksldjump"/>
              </a:rPr>
              <a:t>Трансформатор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Электромотор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Комплект крепежа мотора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Датчик дождя</a:t>
            </a:r>
            <a:endParaRPr lang="en-US" dirty="0" smtClean="0"/>
          </a:p>
          <a:p>
            <a:r>
              <a:rPr lang="ru-RU" dirty="0" smtClean="0">
                <a:hlinkClick r:id="rId7" action="ppaction://hlinksldjump"/>
              </a:rPr>
              <a:t>Магнит</a:t>
            </a:r>
            <a:endParaRPr lang="en-US" dirty="0"/>
          </a:p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200</a:t>
            </a:fld>
            <a:endParaRPr lang="da-DK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1600" dirty="0" smtClean="0"/>
              <a:t>Запасные части для окна</a:t>
            </a:r>
            <a:br>
              <a:rPr lang="ru-RU" sz="1600" dirty="0" smtClean="0"/>
            </a:br>
            <a:r>
              <a:rPr lang="ru-RU" dirty="0" smtClean="0"/>
              <a:t>Электрика</a:t>
            </a:r>
            <a:endParaRPr lang="en-US" dirty="0"/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7286644" y="5857892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8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2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1600" dirty="0" err="1" smtClean="0"/>
              <a:t>Запасные</a:t>
            </a:r>
            <a:r>
              <a:rPr lang="da-DK" sz="1600" dirty="0" smtClean="0"/>
              <a:t> </a:t>
            </a:r>
            <a:r>
              <a:rPr lang="da-DK" sz="1600" dirty="0" err="1" smtClean="0"/>
              <a:t>части</a:t>
            </a:r>
            <a:r>
              <a:rPr lang="da-DK" sz="1600" dirty="0" smtClean="0"/>
              <a:t> </a:t>
            </a:r>
            <a:r>
              <a:rPr lang="da-DK" sz="1600" dirty="0" err="1" smtClean="0"/>
              <a:t>для</a:t>
            </a:r>
            <a:r>
              <a:rPr lang="da-DK" sz="1600" dirty="0" smtClean="0"/>
              <a:t> </a:t>
            </a:r>
            <a:r>
              <a:rPr lang="da-DK" sz="1600" dirty="0" err="1" smtClean="0"/>
              <a:t>окна</a:t>
            </a:r>
            <a:r>
              <a:rPr lang="da-DK" sz="1600" dirty="0" smtClean="0"/>
              <a:t>. </a:t>
            </a:r>
            <a:r>
              <a:rPr lang="da-DK" sz="1600" dirty="0" err="1" smtClean="0"/>
              <a:t>Электрика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 </a:t>
            </a:r>
            <a:r>
              <a:rPr lang="da-DK" sz="2000" dirty="0" err="1" smtClean="0"/>
              <a:t>Трансформатор</a:t>
            </a:r>
            <a:r>
              <a:rPr lang="da-DK" sz="2000" dirty="0" smtClean="0"/>
              <a:t> </a:t>
            </a:r>
            <a:r>
              <a:rPr lang="da-DK" sz="2000" dirty="0" err="1" smtClean="0"/>
              <a:t>окна</a:t>
            </a:r>
            <a:r>
              <a:rPr lang="da-DK" sz="2000" dirty="0" smtClean="0"/>
              <a:t> </a:t>
            </a:r>
            <a:r>
              <a:rPr lang="da-DK" sz="2000" dirty="0" err="1" smtClean="0"/>
              <a:t>Интегра</a:t>
            </a:r>
            <a:r>
              <a:rPr lang="da-DK" sz="2000" dirty="0" smtClean="0"/>
              <a:t> VELUX PREMIUM</a:t>
            </a:r>
            <a:endParaRPr lang="da-DK" sz="2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14422"/>
            <a:ext cx="8202643" cy="2070562"/>
          </a:xfrm>
        </p:spPr>
        <p:txBody>
          <a:bodyPr/>
          <a:lstStyle/>
          <a:p>
            <a:r>
              <a:rPr lang="da-DK" dirty="0" err="1" smtClean="0"/>
              <a:t>Подходит</a:t>
            </a:r>
            <a:r>
              <a:rPr lang="da-DK" dirty="0" smtClean="0"/>
              <a:t> </a:t>
            </a:r>
            <a:r>
              <a:rPr lang="da-DK" dirty="0" err="1" smtClean="0"/>
              <a:t>для</a:t>
            </a:r>
            <a:r>
              <a:rPr lang="da-DK" dirty="0" smtClean="0"/>
              <a:t> </a:t>
            </a:r>
            <a:r>
              <a:rPr lang="da-DK" dirty="0" err="1" smtClean="0"/>
              <a:t>окон</a:t>
            </a:r>
            <a:r>
              <a:rPr lang="da-DK" dirty="0" smtClean="0"/>
              <a:t> GGL/GGU </a:t>
            </a:r>
            <a:r>
              <a:rPr lang="da-DK" dirty="0" err="1" smtClean="0"/>
              <a:t>Integra</a:t>
            </a:r>
            <a:r>
              <a:rPr lang="da-DK" dirty="0" smtClean="0"/>
              <a:t> VELUX PREMIUM, </a:t>
            </a:r>
            <a:br>
              <a:rPr lang="da-DK" dirty="0" smtClean="0"/>
            </a:br>
            <a:r>
              <a:rPr lang="ru-RU" dirty="0" smtClean="0"/>
              <a:t>например, </a:t>
            </a:r>
            <a:r>
              <a:rPr lang="en-US" smtClean="0"/>
              <a:t>GGL M</a:t>
            </a:r>
            <a:r>
              <a:rPr lang="en-US" smtClean="0">
                <a:solidFill>
                  <a:srgbClr val="FF0000"/>
                </a:solidFill>
              </a:rPr>
              <a:t>K</a:t>
            </a:r>
            <a:r>
              <a:rPr lang="en-US" smtClean="0"/>
              <a:t>08 </a:t>
            </a:r>
            <a:r>
              <a:rPr lang="en-US" dirty="0" smtClean="0"/>
              <a:t>307021</a:t>
            </a:r>
            <a:endParaRPr lang="da-DK" dirty="0" smtClean="0"/>
          </a:p>
          <a:p>
            <a:endParaRPr lang="da-DK" dirty="0" smtClean="0"/>
          </a:p>
          <a:p>
            <a:pPr lvl="5">
              <a:buNone/>
            </a:pPr>
            <a:r>
              <a:rPr lang="da-DK" sz="1800" dirty="0" err="1" smtClean="0">
                <a:solidFill>
                  <a:srgbClr val="006CA5"/>
                </a:solidFill>
              </a:rPr>
              <a:t>Код</a:t>
            </a:r>
            <a:r>
              <a:rPr lang="da-DK" sz="1800" dirty="0" smtClean="0">
                <a:solidFill>
                  <a:srgbClr val="006CA5"/>
                </a:solidFill>
              </a:rPr>
              <a:t> – 830463</a:t>
            </a:r>
            <a:endParaRPr lang="da-DK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201</a:t>
            </a:fld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812082"/>
            <a:ext cx="3578225" cy="3272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9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1800" dirty="0" err="1" smtClean="0"/>
              <a:t>Запасные</a:t>
            </a:r>
            <a:r>
              <a:rPr lang="da-DK" sz="1800" dirty="0" smtClean="0"/>
              <a:t> </a:t>
            </a:r>
            <a:r>
              <a:rPr lang="da-DK" sz="1800" dirty="0" err="1" smtClean="0"/>
              <a:t>части</a:t>
            </a:r>
            <a:r>
              <a:rPr lang="da-DK" sz="1800" dirty="0" smtClean="0"/>
              <a:t> </a:t>
            </a:r>
            <a:r>
              <a:rPr lang="da-DK" sz="1800" dirty="0" err="1" smtClean="0"/>
              <a:t>для</a:t>
            </a:r>
            <a:r>
              <a:rPr lang="da-DK" sz="1800" dirty="0" smtClean="0"/>
              <a:t> </a:t>
            </a:r>
            <a:r>
              <a:rPr lang="da-DK" sz="1800" dirty="0" err="1" smtClean="0"/>
              <a:t>окна</a:t>
            </a:r>
            <a:r>
              <a:rPr lang="da-DK" sz="1800" dirty="0" smtClean="0"/>
              <a:t>. </a:t>
            </a:r>
            <a:r>
              <a:rPr lang="da-DK" sz="1800" dirty="0" err="1" smtClean="0"/>
              <a:t>Электрика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400" dirty="0" smtClean="0"/>
              <a:t> </a:t>
            </a:r>
            <a:r>
              <a:rPr lang="da-DK" sz="2400" dirty="0" err="1" smtClean="0"/>
              <a:t>Мотор</a:t>
            </a:r>
            <a:r>
              <a:rPr lang="da-DK" sz="2400" dirty="0" smtClean="0"/>
              <a:t> </a:t>
            </a:r>
            <a:r>
              <a:rPr lang="da-DK" sz="2400" dirty="0" err="1" smtClean="0"/>
              <a:t>для</a:t>
            </a:r>
            <a:r>
              <a:rPr lang="da-DK" sz="2400" dirty="0" smtClean="0"/>
              <a:t> </a:t>
            </a:r>
            <a:r>
              <a:rPr lang="da-DK" sz="2400" dirty="0" err="1" smtClean="0"/>
              <a:t>окна</a:t>
            </a:r>
            <a:r>
              <a:rPr lang="da-DK" sz="2400" dirty="0"/>
              <a:t> </a:t>
            </a:r>
            <a:r>
              <a:rPr lang="da-DK" sz="2400" dirty="0" err="1"/>
              <a:t>Интегра</a:t>
            </a:r>
            <a:r>
              <a:rPr lang="da-DK" sz="2400" dirty="0"/>
              <a:t> VELUX PREMIUM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202</a:t>
            </a:fld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5720" y="1214422"/>
            <a:ext cx="8439150" cy="250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lang="da-DK" dirty="0" err="1" smtClean="0"/>
              <a:t>Подходит</a:t>
            </a:r>
            <a:r>
              <a:rPr lang="da-DK" dirty="0" smtClean="0"/>
              <a:t> </a:t>
            </a:r>
            <a:r>
              <a:rPr lang="da-DK" dirty="0" err="1"/>
              <a:t>для</a:t>
            </a:r>
            <a:r>
              <a:rPr lang="da-DK" dirty="0"/>
              <a:t> </a:t>
            </a:r>
            <a:r>
              <a:rPr lang="da-DK" dirty="0" err="1"/>
              <a:t>окон</a:t>
            </a:r>
            <a:r>
              <a:rPr lang="da-DK" dirty="0"/>
              <a:t> GGL/GGU </a:t>
            </a:r>
            <a:r>
              <a:rPr lang="da-DK" dirty="0" err="1"/>
              <a:t>Integra</a:t>
            </a:r>
            <a:r>
              <a:rPr lang="da-DK" dirty="0"/>
              <a:t> VELUX PREMIUM, </a:t>
            </a:r>
            <a:br>
              <a:rPr lang="da-DK" dirty="0"/>
            </a:br>
            <a:r>
              <a:rPr lang="ru-RU" dirty="0"/>
              <a:t>например, </a:t>
            </a:r>
            <a:r>
              <a:rPr lang="en-US"/>
              <a:t>GGL </a:t>
            </a:r>
            <a:r>
              <a:rPr lang="en-US" smtClean="0"/>
              <a:t>M</a:t>
            </a:r>
            <a:r>
              <a:rPr lang="en-US" smtClean="0">
                <a:solidFill>
                  <a:srgbClr val="FF0000"/>
                </a:solidFill>
              </a:rPr>
              <a:t>K</a:t>
            </a:r>
            <a:r>
              <a:rPr lang="en-US" smtClean="0"/>
              <a:t>08 </a:t>
            </a:r>
            <a:r>
              <a:rPr lang="en-US" dirty="0" smtClean="0"/>
              <a:t>307021</a:t>
            </a:r>
            <a:endParaRPr lang="da-DK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6CA5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endParaRPr lang="da-DK" kern="0" dirty="0" smtClean="0">
              <a:solidFill>
                <a:srgbClr val="006CA5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6CA5"/>
              </a:solidFill>
              <a:effectLst/>
              <a:uLnTx/>
              <a:uFillTx/>
              <a:latin typeface="+mn-lt"/>
            </a:endParaRPr>
          </a:p>
          <a:p>
            <a:pPr marL="800100" lvl="1" indent="-342900" eaLnBrk="1" hangingPunct="1">
              <a:buSzPct val="80000"/>
              <a:tabLst>
                <a:tab pos="1274763" algn="l"/>
              </a:tabLst>
              <a:defRPr/>
            </a:pPr>
            <a:r>
              <a:rPr kumimoji="0" lang="da-DK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CA5"/>
                </a:solidFill>
                <a:effectLst/>
                <a:uLnTx/>
                <a:uFillTx/>
                <a:latin typeface="+mn-lt"/>
              </a:rPr>
              <a:t>Код</a:t>
            </a:r>
            <a:r>
              <a:rPr kumimoji="0" lang="da-DK" b="0" i="0" u="none" strike="noStrike" kern="0" cap="none" spc="0" normalizeH="0" baseline="0" noProof="0" dirty="0" smtClean="0">
                <a:ln>
                  <a:noFill/>
                </a:ln>
                <a:solidFill>
                  <a:srgbClr val="006CA5"/>
                </a:solidFill>
                <a:effectLst/>
                <a:uLnTx/>
                <a:uFillTx/>
                <a:latin typeface="+mn-lt"/>
              </a:rPr>
              <a:t> – 830451</a:t>
            </a:r>
            <a:endParaRPr kumimoji="0" lang="da-DK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364784"/>
            <a:ext cx="3002017" cy="178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9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800" dirty="0" err="1" smtClean="0"/>
              <a:t>Запасные</a:t>
            </a:r>
            <a:r>
              <a:rPr lang="da-DK" sz="1800" dirty="0" smtClean="0"/>
              <a:t> </a:t>
            </a:r>
            <a:r>
              <a:rPr lang="da-DK" sz="1800" dirty="0" err="1" smtClean="0"/>
              <a:t>части</a:t>
            </a:r>
            <a:r>
              <a:rPr lang="da-DK" sz="1800" dirty="0" smtClean="0"/>
              <a:t> </a:t>
            </a:r>
            <a:r>
              <a:rPr lang="da-DK" sz="1800" dirty="0" err="1" smtClean="0"/>
              <a:t>для</a:t>
            </a:r>
            <a:r>
              <a:rPr lang="da-DK" sz="1800" dirty="0" smtClean="0"/>
              <a:t> </a:t>
            </a:r>
            <a:r>
              <a:rPr lang="da-DK" sz="1800" dirty="0" err="1" smtClean="0"/>
              <a:t>окна</a:t>
            </a:r>
            <a:r>
              <a:rPr lang="da-DK" sz="1800" dirty="0" smtClean="0"/>
              <a:t>. </a:t>
            </a:r>
            <a:r>
              <a:rPr lang="da-DK" sz="1800" dirty="0" err="1" smtClean="0"/>
              <a:t>Электрика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err="1" smtClean="0"/>
              <a:t>Комплект</a:t>
            </a:r>
            <a:r>
              <a:rPr lang="da-DK" dirty="0" smtClean="0"/>
              <a:t> </a:t>
            </a:r>
            <a:r>
              <a:rPr lang="da-DK" dirty="0" err="1" smtClean="0"/>
              <a:t>крепежа</a:t>
            </a:r>
            <a:r>
              <a:rPr lang="da-DK" dirty="0" smtClean="0"/>
              <a:t> </a:t>
            </a:r>
            <a:r>
              <a:rPr lang="da-DK" dirty="0" err="1" smtClean="0"/>
              <a:t>мотора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75" y="1196752"/>
            <a:ext cx="8439150" cy="2569840"/>
          </a:xfrm>
        </p:spPr>
        <p:txBody>
          <a:bodyPr/>
          <a:lstStyle/>
          <a:p>
            <a:pPr>
              <a:defRPr/>
            </a:pPr>
            <a:r>
              <a:rPr lang="da-DK" dirty="0" err="1"/>
              <a:t>Подходит</a:t>
            </a:r>
            <a:r>
              <a:rPr lang="da-DK" dirty="0"/>
              <a:t> </a:t>
            </a:r>
            <a:r>
              <a:rPr lang="da-DK" dirty="0" err="1"/>
              <a:t>для</a:t>
            </a:r>
            <a:r>
              <a:rPr lang="da-DK" dirty="0"/>
              <a:t> </a:t>
            </a:r>
            <a:r>
              <a:rPr lang="da-DK" dirty="0" err="1"/>
              <a:t>окон</a:t>
            </a:r>
            <a:r>
              <a:rPr lang="da-DK" dirty="0"/>
              <a:t> GGL/GGU </a:t>
            </a:r>
            <a:r>
              <a:rPr lang="da-DK" dirty="0" err="1"/>
              <a:t>Integra</a:t>
            </a:r>
            <a:r>
              <a:rPr lang="da-DK" dirty="0"/>
              <a:t> VELUX PREMIUM, </a:t>
            </a:r>
            <a:br>
              <a:rPr lang="da-DK" dirty="0"/>
            </a:br>
            <a:r>
              <a:rPr lang="ru-RU" dirty="0"/>
              <a:t>например, </a:t>
            </a:r>
            <a:r>
              <a:rPr lang="en-US"/>
              <a:t>GGL </a:t>
            </a:r>
            <a:r>
              <a:rPr lang="en-US" smtClean="0"/>
              <a:t>M</a:t>
            </a:r>
            <a:r>
              <a:rPr lang="en-US" smtClean="0">
                <a:solidFill>
                  <a:srgbClr val="FF0000"/>
                </a:solidFill>
              </a:rPr>
              <a:t>K</a:t>
            </a:r>
            <a:r>
              <a:rPr lang="en-US" smtClean="0"/>
              <a:t>08 </a:t>
            </a:r>
            <a:r>
              <a:rPr lang="en-US" dirty="0"/>
              <a:t>307021</a:t>
            </a:r>
            <a:endParaRPr lang="da-DK" dirty="0"/>
          </a:p>
          <a:p>
            <a:pPr lvl="0">
              <a:defRPr/>
            </a:pPr>
            <a:endParaRPr lang="da-DK" dirty="0" smtClean="0"/>
          </a:p>
          <a:p>
            <a:pPr lvl="0">
              <a:defRPr/>
            </a:pPr>
            <a:endParaRPr lang="da-DK" dirty="0" smtClean="0"/>
          </a:p>
          <a:p>
            <a:pPr lvl="0">
              <a:defRPr/>
            </a:pPr>
            <a:endParaRPr lang="da-DK" dirty="0" smtClean="0"/>
          </a:p>
          <a:p>
            <a:pPr lvl="5">
              <a:buNone/>
              <a:defRPr/>
            </a:pPr>
            <a:r>
              <a:rPr lang="da-DK" sz="1800" dirty="0" err="1" smtClean="0">
                <a:solidFill>
                  <a:srgbClr val="006CA5"/>
                </a:solidFill>
              </a:rPr>
              <a:t>Код</a:t>
            </a:r>
            <a:r>
              <a:rPr lang="da-DK" sz="1800" dirty="0" smtClean="0">
                <a:solidFill>
                  <a:srgbClr val="006CA5"/>
                </a:solidFill>
              </a:rPr>
              <a:t> - 865273</a:t>
            </a:r>
            <a:endParaRPr lang="da-DK" dirty="0"/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132856"/>
            <a:ext cx="1751201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7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Магнит</a:t>
            </a:r>
            <a:endParaRPr lang="da-DK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3361928"/>
          </a:xfrm>
        </p:spPr>
        <p:txBody>
          <a:bodyPr/>
          <a:lstStyle/>
          <a:p>
            <a:pPr>
              <a:defRPr/>
            </a:pPr>
            <a:r>
              <a:rPr lang="da-DK" dirty="0" err="1"/>
              <a:t>Подходит</a:t>
            </a:r>
            <a:r>
              <a:rPr lang="da-DK" dirty="0"/>
              <a:t> </a:t>
            </a:r>
            <a:r>
              <a:rPr lang="da-DK" dirty="0" err="1"/>
              <a:t>для</a:t>
            </a:r>
            <a:r>
              <a:rPr lang="da-DK" dirty="0"/>
              <a:t> </a:t>
            </a:r>
            <a:r>
              <a:rPr lang="da-DK" dirty="0" err="1"/>
              <a:t>окон</a:t>
            </a:r>
            <a:r>
              <a:rPr lang="da-DK" dirty="0"/>
              <a:t> GGL/GGU </a:t>
            </a:r>
            <a:r>
              <a:rPr lang="da-DK" dirty="0" err="1"/>
              <a:t>Integra</a:t>
            </a:r>
            <a:r>
              <a:rPr lang="da-DK" dirty="0"/>
              <a:t> VELUX PREMIUM, </a:t>
            </a:r>
            <a:br>
              <a:rPr lang="da-DK" dirty="0"/>
            </a:br>
            <a:r>
              <a:rPr lang="ru-RU" dirty="0"/>
              <a:t>например, </a:t>
            </a:r>
            <a:r>
              <a:rPr lang="en-US"/>
              <a:t>GGL </a:t>
            </a:r>
            <a:r>
              <a:rPr lang="en-US" smtClean="0"/>
              <a:t>M</a:t>
            </a:r>
            <a:r>
              <a:rPr lang="en-US" smtClean="0">
                <a:solidFill>
                  <a:srgbClr val="FF0000"/>
                </a:solidFill>
              </a:rPr>
              <a:t>K</a:t>
            </a:r>
            <a:r>
              <a:rPr lang="en-US" smtClean="0"/>
              <a:t>08 </a:t>
            </a:r>
            <a:r>
              <a:rPr lang="en-US" dirty="0"/>
              <a:t>307021</a:t>
            </a:r>
            <a:endParaRPr lang="da-DK" dirty="0"/>
          </a:p>
          <a:p>
            <a:pPr lvl="0">
              <a:defRPr/>
            </a:pPr>
            <a:endParaRPr lang="da-DK" dirty="0" smtClean="0"/>
          </a:p>
          <a:p>
            <a:pPr lvl="0">
              <a:defRPr/>
            </a:pPr>
            <a:endParaRPr lang="da-DK" dirty="0" smtClean="0"/>
          </a:p>
          <a:p>
            <a:pPr lvl="0">
              <a:defRPr/>
            </a:pPr>
            <a:endParaRPr lang="da-DK" dirty="0" smtClean="0"/>
          </a:p>
          <a:p>
            <a:pPr lvl="5">
              <a:buNone/>
              <a:defRPr/>
            </a:pPr>
            <a:r>
              <a:rPr lang="da-DK" sz="1800" dirty="0" err="1" smtClean="0">
                <a:solidFill>
                  <a:srgbClr val="006CA5"/>
                </a:solidFill>
              </a:rPr>
              <a:t>Код</a:t>
            </a:r>
            <a:r>
              <a:rPr lang="da-DK" sz="1800" dirty="0" smtClean="0">
                <a:solidFill>
                  <a:srgbClr val="006CA5"/>
                </a:solidFill>
              </a:rPr>
              <a:t> - 830453</a:t>
            </a:r>
            <a:endParaRPr lang="da-DK" sz="1800" dirty="0" smtClean="0"/>
          </a:p>
          <a:p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204</a:t>
            </a:fld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420888"/>
            <a:ext cx="2255520" cy="1944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9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окна</a:t>
            </a:r>
            <a:br>
              <a:rPr lang="ru-RU" sz="1600" dirty="0" smtClean="0"/>
            </a:br>
            <a:r>
              <a:rPr lang="ru-RU" dirty="0" smtClean="0"/>
              <a:t>Электрика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3867147" cy="51054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Интегра </a:t>
            </a:r>
            <a:r>
              <a:rPr lang="en-US" b="1" dirty="0" smtClean="0">
                <a:solidFill>
                  <a:srgbClr val="FF0000"/>
                </a:solidFill>
              </a:rPr>
              <a:t>IO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ru-RU" sz="1600" dirty="0" smtClean="0"/>
              <a:t>управление на радио сигнале</a:t>
            </a:r>
            <a:r>
              <a:rPr lang="en-US" sz="1600" dirty="0" smtClean="0"/>
              <a:t>: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b="1" dirty="0" smtClean="0">
              <a:solidFill>
                <a:srgbClr val="FF0000"/>
              </a:solidFill>
              <a:hlinkClick r:id="rId2" action="ppaction://hlinksldjump"/>
            </a:endParaRPr>
          </a:p>
          <a:p>
            <a:r>
              <a:rPr lang="ru-RU" dirty="0" smtClean="0">
                <a:hlinkClick r:id="rId3" action="ppaction://hlinksldjump"/>
              </a:rPr>
              <a:t>Трансформатор с кабелем питания окна Интегра IO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ru-RU" dirty="0" smtClean="0">
                <a:hlinkClick r:id="rId4" action="ppaction://hlinksldjump"/>
              </a:rPr>
              <a:t>Мотор для окна Интегра </a:t>
            </a:r>
            <a:r>
              <a:rPr lang="en-US" dirty="0" smtClean="0">
                <a:hlinkClick r:id="rId4" action="ppaction://hlinksldjump"/>
              </a:rPr>
              <a:t>IO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Ответная часть замка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>
                <a:hlinkClick r:id="rId6" action="ppaction://hlinksldjump"/>
              </a:rPr>
              <a:t>Комплект крепежа мотора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Магнит для </a:t>
            </a:r>
            <a:r>
              <a:rPr lang="en-US" dirty="0" smtClean="0">
                <a:hlinkClick r:id="rId7" action="ppaction://hlinksldjump"/>
              </a:rPr>
              <a:t>IO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>
                <a:hlinkClick r:id="rId8" action="ppaction://hlinksldjump"/>
              </a:rPr>
              <a:t>Датчик дождя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205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857892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9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62505" y="1214422"/>
            <a:ext cx="386714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SzPct val="80000"/>
              <a:buBlip>
                <a:blip r:embed="rId10"/>
              </a:buBlip>
              <a:tabLst>
                <a:tab pos="1274763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Интегра </a:t>
            </a:r>
            <a:r>
              <a:rPr lang="en-US" b="1" dirty="0" smtClean="0">
                <a:solidFill>
                  <a:srgbClr val="FF0000"/>
                </a:solidFill>
              </a:rPr>
              <a:t>IR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ru-RU" sz="1600" dirty="0" smtClean="0"/>
              <a:t>управление от инфракрасного сигнала </a:t>
            </a:r>
            <a:r>
              <a:rPr lang="en-US" sz="1600" dirty="0" smtClean="0"/>
              <a:t>:</a:t>
            </a:r>
            <a:br>
              <a:rPr lang="en-US" sz="1600" dirty="0" smtClean="0"/>
            </a:br>
            <a:endParaRPr lang="en-US" sz="1600" b="1" dirty="0" smtClean="0">
              <a:solidFill>
                <a:srgbClr val="FF0000"/>
              </a:solidFill>
              <a:hlinkClick r:id="rId2" action="ppaction://hlinksldjump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10"/>
              </a:buBlip>
              <a:tabLst>
                <a:tab pos="1274763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action="ppaction://hlinksldjump"/>
              </a:rPr>
              <a:t>Приемник инфракрасного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action="ppaction://hlinksldjump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action="ppaction://hlinksldjump"/>
              </a:rPr>
              <a:t>сигнала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action="ppaction://hlinksldjump"/>
              </a:rPr>
              <a:t>IR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10"/>
              </a:buBlip>
              <a:tabLst>
                <a:tab pos="1274763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 action="ppaction://hlinksldjump"/>
              </a:rPr>
              <a:t>Трансформатор с кабелем питания окна Интегра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 action="ppaction://hlinksldjump"/>
              </a:rPr>
              <a:t>IR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10"/>
              </a:buBlip>
              <a:tabLst>
                <a:tab pos="1274763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2" action="ppaction://hlinksldjump"/>
              </a:rPr>
              <a:t>Мотор для окна Интегра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2" action="ppaction://hlinksldjump"/>
              </a:rPr>
              <a:t>IR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10"/>
              </a:buBlip>
              <a:tabLst>
                <a:tab pos="1274763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3" action="ppaction://hlinksldjump"/>
              </a:rPr>
              <a:t>Ответная часть мотора для окна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3" action="ppaction://hlinksldjump"/>
              </a:rPr>
              <a:t>Интегра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3" action="ppaction://hlinksldjump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3" action="ppaction://hlinksldjump"/>
              </a:rPr>
              <a:t>IR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10"/>
              </a:buBlip>
              <a:tabLst>
                <a:tab pos="1274763" algn="l"/>
              </a:tabLst>
              <a:defRPr/>
            </a:pPr>
            <a:endParaRPr lang="en-US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10"/>
              </a:buBlip>
              <a:tabLst>
                <a:tab pos="1274763" algn="l"/>
              </a:tabLst>
              <a:defRPr/>
            </a:pPr>
            <a:r>
              <a:rPr lang="ru-RU" kern="0" dirty="0" smtClean="0">
                <a:latin typeface="+mn-lt"/>
                <a:hlinkClick r:id="rId14" action="ppaction://hlinksldjump"/>
              </a:rPr>
              <a:t>Соединительная коробка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Запасные части для окна. Электрика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 </a:t>
            </a:r>
            <a:r>
              <a:rPr lang="ru-RU" sz="2000" dirty="0" smtClean="0"/>
              <a:t>Трансформатор с кабелем питания окна Интегра IO</a:t>
            </a:r>
            <a:endParaRPr lang="en-US" sz="2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14422"/>
            <a:ext cx="8439150" cy="5105400"/>
          </a:xfrm>
        </p:spPr>
        <p:txBody>
          <a:bodyPr/>
          <a:lstStyle/>
          <a:p>
            <a:r>
              <a:rPr lang="ru-RU" dirty="0" smtClean="0"/>
              <a:t>Подходит для окон </a:t>
            </a:r>
            <a:r>
              <a:rPr lang="en-US" dirty="0" smtClean="0"/>
              <a:t>GGL/GGU Integra ----21 (</a:t>
            </a:r>
            <a:r>
              <a:rPr lang="ru-RU" dirty="0" smtClean="0"/>
              <a:t>управление на радио сигнале</a:t>
            </a:r>
            <a:r>
              <a:rPr lang="en-US" dirty="0" smtClean="0"/>
              <a:t>)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5">
              <a:buNone/>
            </a:pPr>
            <a:r>
              <a:rPr lang="ru-RU" sz="1800" dirty="0" smtClean="0">
                <a:solidFill>
                  <a:srgbClr val="006CA5"/>
                </a:solidFill>
              </a:rPr>
              <a:t>Код - 869030</a:t>
            </a:r>
            <a:endParaRPr lang="en-US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206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2285992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Запасные части для окна. Электрика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 Мотор для окна Интегра IO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207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5720" y="1214422"/>
            <a:ext cx="84391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Подходит для окон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GGL/GGU Integra ----21 (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управление на радио сигнале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lang="ru-RU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6CA5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endParaRPr lang="ru-RU" kern="0" dirty="0" smtClean="0">
              <a:solidFill>
                <a:srgbClr val="006CA5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6CA5"/>
              </a:solidFill>
              <a:effectLst/>
              <a:uLnTx/>
              <a:uFillTx/>
              <a:latin typeface="+mn-lt"/>
            </a:endParaRPr>
          </a:p>
          <a:p>
            <a:pPr marL="800100" lvl="1" indent="-342900" eaLnBrk="1" hangingPunct="1">
              <a:buSzPct val="80000"/>
              <a:tabLst>
                <a:tab pos="1274763" algn="l"/>
              </a:tabLst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6CA5"/>
                </a:solidFill>
                <a:effectLst/>
                <a:uLnTx/>
                <a:uFillTx/>
                <a:latin typeface="+mn-lt"/>
              </a:rPr>
              <a:t>Код – 869024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6CA5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6CA5"/>
                </a:solidFill>
                <a:effectLst/>
                <a:uLnTx/>
                <a:uFillTx/>
                <a:latin typeface="+mn-lt"/>
              </a:rPr>
              <a:t>или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006CA5"/>
                </a:solidFill>
                <a:effectLst/>
                <a:uLnTx/>
                <a:uFillTx/>
                <a:latin typeface="+mn-lt"/>
              </a:rPr>
              <a:t> 869025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2071678"/>
            <a:ext cx="466778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Запасные части для окна. Электрика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2400" dirty="0" smtClean="0"/>
              <a:t>Ответная часть замка</a:t>
            </a:r>
            <a:endParaRPr lang="en-US" sz="24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ru-RU" dirty="0" smtClean="0"/>
          </a:p>
          <a:p>
            <a:pPr lvl="0">
              <a:defRPr/>
            </a:pPr>
            <a:endParaRPr lang="ru-RU" dirty="0" smtClean="0"/>
          </a:p>
          <a:p>
            <a:pPr lvl="0">
              <a:defRPr/>
            </a:pPr>
            <a:endParaRPr lang="ru-RU" dirty="0" smtClean="0"/>
          </a:p>
          <a:p>
            <a:pPr lvl="5">
              <a:buNone/>
              <a:defRPr/>
            </a:pPr>
            <a:r>
              <a:rPr lang="ru-RU" sz="1800" dirty="0" smtClean="0">
                <a:solidFill>
                  <a:srgbClr val="006CA5"/>
                </a:solidFill>
              </a:rPr>
              <a:t>Код - 860395</a:t>
            </a:r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208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2714620"/>
            <a:ext cx="233830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Запасные части для окна. Электрика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Комплект крепежа мотора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Подходит для окон </a:t>
            </a:r>
            <a:r>
              <a:rPr lang="en-US" dirty="0" smtClean="0"/>
              <a:t>GGL/GGU Integra ----21 (</a:t>
            </a:r>
            <a:r>
              <a:rPr lang="ru-RU" dirty="0" smtClean="0"/>
              <a:t>управление на радио сигнале</a:t>
            </a:r>
            <a:r>
              <a:rPr lang="en-US" dirty="0" smtClean="0"/>
              <a:t>)</a:t>
            </a:r>
            <a:endParaRPr lang="ru-RU" dirty="0" smtClean="0"/>
          </a:p>
          <a:p>
            <a:pPr lvl="0">
              <a:defRPr/>
            </a:pPr>
            <a:endParaRPr lang="ru-RU" dirty="0" smtClean="0"/>
          </a:p>
          <a:p>
            <a:pPr lvl="0">
              <a:defRPr/>
            </a:pPr>
            <a:endParaRPr lang="ru-RU" dirty="0" smtClean="0"/>
          </a:p>
          <a:p>
            <a:pPr lvl="0">
              <a:defRPr/>
            </a:pPr>
            <a:endParaRPr lang="ru-RU" dirty="0" smtClean="0"/>
          </a:p>
          <a:p>
            <a:pPr lvl="5">
              <a:buNone/>
              <a:defRPr/>
            </a:pPr>
            <a:r>
              <a:rPr lang="ru-RU" sz="1800" dirty="0" smtClean="0">
                <a:solidFill>
                  <a:srgbClr val="006CA5"/>
                </a:solidFill>
              </a:rPr>
              <a:t>Код - 86</a:t>
            </a:r>
            <a:r>
              <a:rPr lang="en-US" sz="1800" dirty="0" smtClean="0">
                <a:solidFill>
                  <a:srgbClr val="006CA5"/>
                </a:solidFill>
              </a:rPr>
              <a:t>2</a:t>
            </a:r>
            <a:r>
              <a:rPr lang="ru-RU" sz="1800" dirty="0" smtClean="0">
                <a:solidFill>
                  <a:srgbClr val="006CA5"/>
                </a:solidFill>
              </a:rPr>
              <a:t>085</a:t>
            </a:r>
            <a:endParaRPr lang="ru-RU" dirty="0"/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143116"/>
            <a:ext cx="200026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21</a:t>
            </a:fld>
            <a:endParaRPr lang="da-DK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Упаковка с накладками/</a:t>
            </a:r>
            <a:r>
              <a:rPr lang="ru-RU" sz="2000" dirty="0" err="1" smtClean="0"/>
              <a:t>Байпак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>2003-2015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M08 3073G)</a:t>
            </a:r>
            <a:r>
              <a:rPr lang="ru-RU" sz="1600" dirty="0" smtClean="0"/>
              <a:t> - Медь</a:t>
            </a:r>
            <a:endParaRPr lang="ru-RU" sz="1600" dirty="0"/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47663" y="1219200"/>
            <a:ext cx="68166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2171700" lvl="4" indent="-342900" eaLnBrk="1" hangingPunct="1">
              <a:buSzPct val="80000"/>
              <a:buFontTx/>
              <a:buBlip>
                <a:blip r:embed="rId2"/>
              </a:buBlip>
              <a:tabLst>
                <a:tab pos="1274763" algn="l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GZL, GGL, GGU: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GPL:</a:t>
            </a: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C02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765122C021			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C04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765122C041			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F04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765122F041			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F06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	765122F061			</a:t>
            </a: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M04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765122M041		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M06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765122M061		765134M061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M08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765122M081		765134M081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M10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765122M101		765134M101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M12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765122M121		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P06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765122P061		765134P061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P08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765122P081		765134P081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P10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765122P101		765134P101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S06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765122S061		765134S061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S08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765122S081		765134S081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S10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765122S101		765134S101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U04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765122U041			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U08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765122U081		765134U081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2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U10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765122U101			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lowchart: Alternate Process 8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Магнит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Подходит для окон </a:t>
            </a:r>
            <a:r>
              <a:rPr lang="en-US" dirty="0" smtClean="0"/>
              <a:t>GGL/GGU Integra ----21 (</a:t>
            </a:r>
            <a:r>
              <a:rPr lang="ru-RU" dirty="0" smtClean="0"/>
              <a:t>управление на радио сигнале</a:t>
            </a:r>
            <a:r>
              <a:rPr lang="en-US" dirty="0" smtClean="0"/>
              <a:t>) </a:t>
            </a:r>
            <a:r>
              <a:rPr lang="ru-RU" dirty="0" smtClean="0"/>
              <a:t>и </a:t>
            </a:r>
            <a:r>
              <a:rPr lang="ru-RU" smtClean="0"/>
              <a:t>мотора </a:t>
            </a:r>
            <a:r>
              <a:rPr lang="en-US" smtClean="0"/>
              <a:t>KMG </a:t>
            </a:r>
            <a:r>
              <a:rPr lang="en-US" dirty="0" smtClean="0"/>
              <a:t>100</a:t>
            </a:r>
            <a:endParaRPr lang="ru-RU" dirty="0" smtClean="0"/>
          </a:p>
          <a:p>
            <a:pPr lvl="0">
              <a:defRPr/>
            </a:pPr>
            <a:endParaRPr lang="ru-RU" dirty="0" smtClean="0"/>
          </a:p>
          <a:p>
            <a:pPr lvl="0">
              <a:defRPr/>
            </a:pPr>
            <a:endParaRPr lang="ru-RU" dirty="0" smtClean="0"/>
          </a:p>
          <a:p>
            <a:pPr lvl="0">
              <a:defRPr/>
            </a:pPr>
            <a:endParaRPr lang="ru-RU" dirty="0" smtClean="0"/>
          </a:p>
          <a:p>
            <a:pPr lvl="5">
              <a:buNone/>
              <a:defRPr/>
            </a:pPr>
            <a:r>
              <a:rPr lang="ru-RU" sz="1800" dirty="0" smtClean="0">
                <a:solidFill>
                  <a:srgbClr val="006CA5"/>
                </a:solidFill>
              </a:rPr>
              <a:t>Код - 869032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210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214554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Датчик дождя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Подходит для окон </a:t>
            </a:r>
            <a:r>
              <a:rPr lang="en-US" dirty="0" smtClean="0"/>
              <a:t>VELUX PREMIUM (</a:t>
            </a:r>
            <a:r>
              <a:rPr lang="ru-RU" dirty="0" smtClean="0"/>
              <a:t>например, </a:t>
            </a:r>
            <a:r>
              <a:rPr lang="en-US" smtClean="0"/>
              <a:t>GGL M</a:t>
            </a:r>
            <a:r>
              <a:rPr lang="en-US" smtClean="0">
                <a:solidFill>
                  <a:srgbClr val="FF0000"/>
                </a:solidFill>
              </a:rPr>
              <a:t>K</a:t>
            </a:r>
            <a:r>
              <a:rPr lang="en-US" smtClean="0"/>
              <a:t>08 </a:t>
            </a:r>
            <a:r>
              <a:rPr lang="en-US" dirty="0" smtClean="0"/>
              <a:t>307021)</a:t>
            </a:r>
            <a:endParaRPr lang="ru-RU" dirty="0" smtClean="0"/>
          </a:p>
          <a:p>
            <a:pPr lvl="0">
              <a:defRPr/>
            </a:pPr>
            <a:r>
              <a:rPr lang="ru-RU" dirty="0" smtClean="0"/>
              <a:t>Подходит для окон </a:t>
            </a:r>
            <a:r>
              <a:rPr lang="en-US" dirty="0" smtClean="0"/>
              <a:t>GGL/GGU Integra ----21 (</a:t>
            </a:r>
            <a:r>
              <a:rPr lang="ru-RU" dirty="0" smtClean="0"/>
              <a:t>управление на радио сигнале</a:t>
            </a:r>
            <a:r>
              <a:rPr lang="en-US" dirty="0" smtClean="0"/>
              <a:t>)</a:t>
            </a:r>
          </a:p>
          <a:p>
            <a:pPr lvl="0">
              <a:defRPr/>
            </a:pPr>
            <a:r>
              <a:rPr lang="ru-RU" dirty="0" smtClean="0"/>
              <a:t>Подходит </a:t>
            </a:r>
            <a:r>
              <a:rPr lang="ru-RU" smtClean="0"/>
              <a:t>для </a:t>
            </a:r>
            <a:r>
              <a:rPr lang="en-US" smtClean="0"/>
              <a:t>KMX </a:t>
            </a:r>
            <a:r>
              <a:rPr lang="en-US" dirty="0" smtClean="0"/>
              <a:t>100</a:t>
            </a:r>
            <a:r>
              <a:rPr lang="en-US" smtClean="0"/>
              <a:t>, KMX </a:t>
            </a:r>
            <a:r>
              <a:rPr lang="en-US" dirty="0" smtClean="0"/>
              <a:t>200</a:t>
            </a:r>
            <a:endParaRPr lang="ru-RU" dirty="0" smtClean="0"/>
          </a:p>
          <a:p>
            <a:pPr lvl="0">
              <a:defRPr/>
            </a:pPr>
            <a:endParaRPr lang="ru-RU" dirty="0" smtClean="0"/>
          </a:p>
          <a:p>
            <a:pPr lvl="0">
              <a:defRPr/>
            </a:pPr>
            <a:endParaRPr lang="ru-RU" dirty="0" smtClean="0"/>
          </a:p>
          <a:p>
            <a:pPr lvl="0">
              <a:defRPr/>
            </a:pPr>
            <a:endParaRPr lang="ru-RU" dirty="0" smtClean="0"/>
          </a:p>
          <a:p>
            <a:pPr lvl="5">
              <a:buNone/>
              <a:defRPr/>
            </a:pPr>
            <a:r>
              <a:rPr lang="ru-RU" sz="1800" dirty="0" smtClean="0">
                <a:solidFill>
                  <a:srgbClr val="006CA5"/>
                </a:solidFill>
              </a:rPr>
              <a:t>Код - 869031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211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8597" y="2508844"/>
            <a:ext cx="350046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Запасные части для окна. Электрика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Приемник инфракрасного сигнала</a:t>
            </a:r>
            <a:endParaRPr lang="en-US" sz="24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14422"/>
            <a:ext cx="8439150" cy="5105400"/>
          </a:xfrm>
        </p:spPr>
        <p:txBody>
          <a:bodyPr/>
          <a:lstStyle/>
          <a:p>
            <a:r>
              <a:rPr lang="ru-RU" dirty="0" smtClean="0"/>
              <a:t>Подходит для окон </a:t>
            </a:r>
            <a:r>
              <a:rPr lang="en-US" dirty="0" smtClean="0"/>
              <a:t>GGL/GGU Integra ----20 (</a:t>
            </a:r>
            <a:r>
              <a:rPr lang="ru-RU" dirty="0" smtClean="0"/>
              <a:t>управление от инфракрасного сигнала</a:t>
            </a:r>
            <a:r>
              <a:rPr lang="en-US" dirty="0" smtClean="0"/>
              <a:t>)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5">
              <a:buNone/>
            </a:pPr>
            <a:r>
              <a:rPr lang="ru-RU" sz="1800" dirty="0" smtClean="0">
                <a:solidFill>
                  <a:srgbClr val="006CA5"/>
                </a:solidFill>
              </a:rPr>
              <a:t>Код - 860454</a:t>
            </a:r>
            <a:endParaRPr lang="en-US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212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Picture 1" descr="IMG_08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2571744"/>
            <a:ext cx="3086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окна. Электрика</a:t>
            </a:r>
            <a:br>
              <a:rPr lang="ru-RU" sz="1600" dirty="0" smtClean="0"/>
            </a:br>
            <a:r>
              <a:rPr lang="ru-RU" sz="1800" dirty="0" smtClean="0"/>
              <a:t>Трансформатор с кабелем питания для окна Интегра </a:t>
            </a:r>
            <a:r>
              <a:rPr lang="en-US" sz="1800" dirty="0" smtClean="0"/>
              <a:t>IR</a:t>
            </a:r>
            <a:endParaRPr lang="en-US" sz="18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Подходит для окон </a:t>
            </a:r>
            <a:r>
              <a:rPr lang="en-US" dirty="0" smtClean="0"/>
              <a:t>GGL/GGU Integra ----20 (</a:t>
            </a:r>
            <a:r>
              <a:rPr lang="ru-RU" dirty="0" smtClean="0"/>
              <a:t>управление от инфракрасного сигнала</a:t>
            </a:r>
            <a:r>
              <a:rPr lang="en-US" dirty="0" smtClean="0"/>
              <a:t>)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5">
              <a:buNone/>
            </a:pPr>
            <a:r>
              <a:rPr lang="ru-RU" sz="1800" dirty="0" smtClean="0">
                <a:solidFill>
                  <a:srgbClr val="006CA5"/>
                </a:solidFill>
              </a:rPr>
              <a:t>Код - 8604</a:t>
            </a:r>
            <a:r>
              <a:rPr lang="en-US" sz="1800" dirty="0" smtClean="0">
                <a:solidFill>
                  <a:srgbClr val="006CA5"/>
                </a:solidFill>
              </a:rPr>
              <a:t>60</a:t>
            </a:r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213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3357562"/>
            <a:ext cx="4536313" cy="199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окна. Электрика</a:t>
            </a:r>
            <a:br>
              <a:rPr lang="ru-RU" sz="1600" dirty="0" smtClean="0"/>
            </a:br>
            <a:r>
              <a:rPr lang="ru-RU" sz="2000" dirty="0" smtClean="0"/>
              <a:t>Мотор для окна Интегра </a:t>
            </a:r>
            <a:r>
              <a:rPr lang="en-US" sz="2000" dirty="0" smtClean="0"/>
              <a:t>IR</a:t>
            </a:r>
            <a:endParaRPr lang="en-US" sz="2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Подходит для окон </a:t>
            </a:r>
            <a:r>
              <a:rPr lang="en-US" dirty="0" smtClean="0"/>
              <a:t>GGL/GGU Integra ----20 (</a:t>
            </a:r>
            <a:r>
              <a:rPr lang="ru-RU" dirty="0" smtClean="0"/>
              <a:t>управление от инфракрасного сигнала</a:t>
            </a:r>
            <a:r>
              <a:rPr lang="en-US" dirty="0" smtClean="0"/>
              <a:t>)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5">
              <a:buNone/>
            </a:pPr>
            <a:r>
              <a:rPr lang="ru-RU" sz="1800" dirty="0" smtClean="0">
                <a:solidFill>
                  <a:srgbClr val="006CA5"/>
                </a:solidFill>
              </a:rPr>
              <a:t>Код - 8604</a:t>
            </a:r>
            <a:r>
              <a:rPr lang="en-US" sz="1800" dirty="0" smtClean="0">
                <a:solidFill>
                  <a:srgbClr val="006CA5"/>
                </a:solidFill>
              </a:rPr>
              <a:t>65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214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2357430"/>
            <a:ext cx="3071834" cy="297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окна. Электрика </a:t>
            </a:r>
            <a:br>
              <a:rPr lang="ru-RU" sz="1600" dirty="0" smtClean="0"/>
            </a:br>
            <a:r>
              <a:rPr lang="ru-RU" sz="2000" dirty="0" smtClean="0"/>
              <a:t>Ответная часть мотора для окна Интегра </a:t>
            </a:r>
            <a:r>
              <a:rPr lang="en-US" sz="2000" dirty="0" smtClean="0"/>
              <a:t>IR</a:t>
            </a:r>
            <a:endParaRPr lang="en-US" sz="2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Подходит для окон </a:t>
            </a:r>
            <a:r>
              <a:rPr lang="en-US" dirty="0" smtClean="0"/>
              <a:t>GGL/GGU Integra ----20 (</a:t>
            </a:r>
            <a:r>
              <a:rPr lang="ru-RU" dirty="0" smtClean="0"/>
              <a:t>управление от инфракрасного сигнала</a:t>
            </a:r>
            <a:r>
              <a:rPr lang="en-US" dirty="0" smtClean="0"/>
              <a:t>)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5">
              <a:buNone/>
            </a:pPr>
            <a:r>
              <a:rPr lang="ru-RU" sz="1800" dirty="0" smtClean="0">
                <a:solidFill>
                  <a:srgbClr val="006CA5"/>
                </a:solidFill>
              </a:rPr>
              <a:t>Код - </a:t>
            </a:r>
            <a:r>
              <a:rPr lang="en-US" sz="1800" dirty="0" smtClean="0">
                <a:solidFill>
                  <a:srgbClr val="006CA5"/>
                </a:solidFill>
              </a:rPr>
              <a:t>938836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215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2428868"/>
            <a:ext cx="193157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окна. Электрика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Ответная часть мотора для окна </a:t>
            </a:r>
            <a:r>
              <a:rPr lang="ru-RU" sz="2000" dirty="0" err="1" smtClean="0"/>
              <a:t>Интегра</a:t>
            </a:r>
            <a:r>
              <a:rPr lang="ru-RU" sz="2000" dirty="0" smtClean="0"/>
              <a:t> </a:t>
            </a:r>
            <a:r>
              <a:rPr lang="en-US" sz="2000" dirty="0" smtClean="0"/>
              <a:t>IR</a:t>
            </a:r>
            <a:endParaRPr lang="ru-R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439150" cy="5105400"/>
          </a:xfrm>
        </p:spPr>
        <p:txBody>
          <a:bodyPr/>
          <a:lstStyle/>
          <a:p>
            <a:r>
              <a:rPr lang="ru-RU" dirty="0" smtClean="0"/>
              <a:t>Подходит для окон </a:t>
            </a:r>
            <a:r>
              <a:rPr lang="en-US" dirty="0" smtClean="0"/>
              <a:t>GGL/GGU Integra ----20 (</a:t>
            </a:r>
            <a:r>
              <a:rPr lang="ru-RU" dirty="0" smtClean="0"/>
              <a:t>управление от инфракрасного сигнала</a:t>
            </a:r>
            <a:r>
              <a:rPr lang="en-US" dirty="0" smtClean="0"/>
              <a:t>)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5">
              <a:buNone/>
            </a:pPr>
            <a:r>
              <a:rPr lang="ru-RU" sz="1800" dirty="0" smtClean="0">
                <a:solidFill>
                  <a:srgbClr val="006CA5"/>
                </a:solidFill>
              </a:rPr>
              <a:t>Код - 869006</a:t>
            </a:r>
            <a:endParaRPr lang="en-US" sz="1800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216</a:t>
            </a:fld>
            <a:endParaRPr lang="da-DK"/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2571744"/>
            <a:ext cx="442915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Крышка </a:t>
            </a:r>
            <a:r>
              <a:rPr lang="ru-RU" smtClean="0"/>
              <a:t>двигателя </a:t>
            </a:r>
            <a:r>
              <a:rPr lang="en-US" smtClean="0"/>
              <a:t>KMX </a:t>
            </a:r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Подходит </a:t>
            </a:r>
            <a:r>
              <a:rPr lang="ru-RU" smtClean="0"/>
              <a:t>для </a:t>
            </a:r>
            <a:r>
              <a:rPr lang="en-US" smtClean="0"/>
              <a:t>KMX </a:t>
            </a:r>
            <a:r>
              <a:rPr lang="en-US" dirty="0" smtClean="0"/>
              <a:t>200</a:t>
            </a:r>
            <a:endParaRPr lang="ru-RU" dirty="0" smtClean="0"/>
          </a:p>
          <a:p>
            <a:pPr lvl="0">
              <a:defRPr/>
            </a:pPr>
            <a:endParaRPr lang="ru-RU" dirty="0" smtClean="0"/>
          </a:p>
          <a:p>
            <a:pPr lvl="0">
              <a:defRPr/>
            </a:pPr>
            <a:endParaRPr lang="ru-RU" dirty="0" smtClean="0"/>
          </a:p>
          <a:p>
            <a:pPr lvl="0">
              <a:defRPr/>
            </a:pPr>
            <a:endParaRPr lang="ru-RU" dirty="0" smtClean="0"/>
          </a:p>
          <a:p>
            <a:pPr lvl="5">
              <a:buNone/>
              <a:defRPr/>
            </a:pPr>
            <a:r>
              <a:rPr lang="ru-RU" sz="1800" dirty="0" smtClean="0">
                <a:solidFill>
                  <a:srgbClr val="006CA5"/>
                </a:solidFill>
              </a:rPr>
              <a:t>Код - </a:t>
            </a:r>
            <a:r>
              <a:rPr lang="en-US" sz="1800" dirty="0" smtClean="0">
                <a:solidFill>
                  <a:srgbClr val="006CA5"/>
                </a:solidFill>
              </a:rPr>
              <a:t>833053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217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9124" y="1785926"/>
            <a:ext cx="4429156" cy="2857520"/>
            <a:chOff x="4429124" y="1785926"/>
            <a:chExt cx="4429156" cy="28575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1785926"/>
              <a:ext cx="4429156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ight Triangle 8"/>
            <p:cNvSpPr/>
            <p:nvPr/>
          </p:nvSpPr>
          <p:spPr bwMode="auto">
            <a:xfrm rot="16200000">
              <a:off x="6036479" y="1821644"/>
              <a:ext cx="2143139" cy="3500461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Консоль датчика дождя</a:t>
            </a: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Подходит для датчика </a:t>
            </a:r>
            <a:r>
              <a:rPr lang="ru-RU" smtClean="0"/>
              <a:t>дождя </a:t>
            </a:r>
            <a:r>
              <a:rPr lang="en-US" smtClean="0"/>
              <a:t>KLA </a:t>
            </a:r>
            <a:r>
              <a:rPr lang="en-US" dirty="0" smtClean="0"/>
              <a:t>100 </a:t>
            </a:r>
            <a:r>
              <a:rPr lang="ru-RU" dirty="0" smtClean="0"/>
              <a:t>системы </a:t>
            </a:r>
            <a:r>
              <a:rPr lang="ru-RU" err="1" smtClean="0"/>
              <a:t>дымоудаления</a:t>
            </a:r>
            <a:r>
              <a:rPr lang="ru-RU" smtClean="0"/>
              <a:t> </a:t>
            </a:r>
            <a:r>
              <a:rPr lang="en-US" smtClean="0"/>
              <a:t>KFX</a:t>
            </a:r>
            <a:endParaRPr lang="en-US" dirty="0" smtClean="0"/>
          </a:p>
          <a:p>
            <a:pPr lvl="0">
              <a:defRPr/>
            </a:pPr>
            <a:endParaRPr lang="ru-RU" dirty="0" smtClean="0"/>
          </a:p>
          <a:p>
            <a:pPr lvl="0">
              <a:defRPr/>
            </a:pPr>
            <a:endParaRPr lang="ru-RU" dirty="0" smtClean="0"/>
          </a:p>
          <a:p>
            <a:pPr lvl="0">
              <a:defRPr/>
            </a:pPr>
            <a:endParaRPr lang="ru-RU" dirty="0" smtClean="0"/>
          </a:p>
          <a:p>
            <a:pPr lvl="5">
              <a:buNone/>
              <a:defRPr/>
            </a:pPr>
            <a:r>
              <a:rPr lang="ru-RU" sz="1800" dirty="0" smtClean="0">
                <a:solidFill>
                  <a:srgbClr val="006CA5"/>
                </a:solidFill>
              </a:rPr>
              <a:t>Код - 86</a:t>
            </a:r>
            <a:r>
              <a:rPr lang="en-US" sz="1800" dirty="0" smtClean="0">
                <a:solidFill>
                  <a:srgbClr val="006CA5"/>
                </a:solidFill>
              </a:rPr>
              <a:t>3610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428868"/>
            <a:ext cx="21431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lowchart: Alternate Process 7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Запасные части для окон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Окно-балкон </a:t>
            </a:r>
            <a:r>
              <a:rPr lang="en-US" sz="2400" dirty="0" err="1" smtClean="0"/>
              <a:t>Cabrio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/>
              <a:t>2003-2015гг</a:t>
            </a:r>
            <a:endParaRPr lang="en-US" sz="18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Балясины для перил</a:t>
            </a:r>
            <a:endParaRPr lang="en-US" dirty="0" smtClean="0"/>
          </a:p>
          <a:p>
            <a:r>
              <a:rPr lang="ru-RU" dirty="0" smtClean="0">
                <a:hlinkClick r:id="rId3" action="ppaction://hlinksldjump"/>
              </a:rPr>
              <a:t>Пружины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219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87567" y="2708920"/>
            <a:ext cx="2491854" cy="3500462"/>
            <a:chOff x="5643570" y="2000240"/>
            <a:chExt cx="2491854" cy="350046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570" y="2000240"/>
              <a:ext cx="2491854" cy="350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Straight Arrow Connector 10"/>
            <p:cNvCxnSpPr/>
            <p:nvPr/>
          </p:nvCxnSpPr>
          <p:spPr bwMode="auto">
            <a:xfrm rot="16200000" flipH="1">
              <a:off x="5500694" y="2285992"/>
              <a:ext cx="1000132" cy="571504"/>
            </a:xfrm>
            <a:prstGeom prst="straightConnector1">
              <a:avLst/>
            </a:prstGeom>
            <a:solidFill>
              <a:schemeClr val="accent2"/>
            </a:solidFill>
            <a:ln w="1905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1"/>
            <a:ext cx="8439150" cy="1921768"/>
          </a:xfrm>
        </p:spPr>
        <p:txBody>
          <a:bodyPr/>
          <a:lstStyle/>
          <a:p>
            <a:r>
              <a:rPr lang="en-US" dirty="0" smtClean="0">
                <a:hlinkClick r:id="rId3" action="ppaction://hlinksldjump"/>
              </a:rPr>
              <a:t>VELUX OPTIMA (</a:t>
            </a:r>
            <a:r>
              <a:rPr lang="ru-RU" dirty="0">
                <a:hlinkClick r:id="rId3" action="ppaction://hlinksldjump"/>
              </a:rPr>
              <a:t>например,  </a:t>
            </a:r>
            <a:r>
              <a:rPr lang="en-US" dirty="0" smtClean="0">
                <a:hlinkClick r:id="rId3" action="ppaction://hlinksldjump"/>
              </a:rPr>
              <a:t>GLR MR08 3073IS)</a:t>
            </a:r>
            <a:r>
              <a:rPr lang="ru-RU" dirty="0" smtClean="0">
                <a:hlinkClick r:id="rId3" action="ppaction://hlinksldjump"/>
              </a:rPr>
              <a:t> </a:t>
            </a:r>
            <a:endParaRPr lang="en-US" dirty="0" smtClean="0"/>
          </a:p>
          <a:p>
            <a:r>
              <a:rPr lang="en-US" dirty="0"/>
              <a:t>VELUX PREMIUM</a:t>
            </a:r>
            <a:r>
              <a:rPr lang="da-DK" dirty="0"/>
              <a:t> (</a:t>
            </a:r>
            <a:r>
              <a:rPr lang="da-DK" dirty="0" err="1"/>
              <a:t>например</a:t>
            </a:r>
            <a:r>
              <a:rPr lang="da-DK" dirty="0"/>
              <a:t>,  GGL M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da-DK" dirty="0"/>
              <a:t>08 </a:t>
            </a:r>
            <a:r>
              <a:rPr lang="da-DK" dirty="0" smtClean="0"/>
              <a:t>3</a:t>
            </a:r>
            <a:r>
              <a:rPr lang="da-DK" dirty="0" smtClean="0">
                <a:solidFill>
                  <a:srgbClr val="FF0000"/>
                </a:solidFill>
              </a:rPr>
              <a:t>0</a:t>
            </a:r>
            <a:r>
              <a:rPr lang="da-DK" dirty="0" smtClean="0"/>
              <a:t>70) </a:t>
            </a:r>
            <a:r>
              <a:rPr lang="da-DK" dirty="0"/>
              <a:t>- </a:t>
            </a:r>
            <a:r>
              <a:rPr lang="da-DK" dirty="0">
                <a:hlinkClick r:id="rId4" action="ppaction://hlinksldjump"/>
              </a:rPr>
              <a:t>Алюминий </a:t>
            </a:r>
            <a:endParaRPr lang="da-DK" dirty="0" smtClean="0"/>
          </a:p>
          <a:p>
            <a:r>
              <a:rPr lang="en-US" dirty="0"/>
              <a:t>VELUX PREMIUM</a:t>
            </a:r>
            <a:r>
              <a:rPr lang="da-DK" dirty="0"/>
              <a:t> (</a:t>
            </a:r>
            <a:r>
              <a:rPr lang="da-DK" dirty="0" err="1"/>
              <a:t>например</a:t>
            </a:r>
            <a:r>
              <a:rPr lang="da-DK" dirty="0"/>
              <a:t>,  GGL M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da-DK" dirty="0"/>
              <a:t>08 </a:t>
            </a:r>
            <a:r>
              <a:rPr lang="da-DK" dirty="0" smtClean="0"/>
              <a:t>3170) </a:t>
            </a:r>
            <a:r>
              <a:rPr lang="da-DK" dirty="0"/>
              <a:t>- </a:t>
            </a:r>
            <a:r>
              <a:rPr lang="ru-RU" dirty="0" smtClean="0">
                <a:hlinkClick r:id="rId5" action="ppaction://hlinksldjump"/>
              </a:rPr>
              <a:t>Медь</a:t>
            </a:r>
            <a:r>
              <a:rPr lang="da-DK" dirty="0" smtClean="0">
                <a:hlinkClick r:id="rId5" action="ppaction://hlinksldjump"/>
              </a:rPr>
              <a:t> </a:t>
            </a:r>
            <a:endParaRPr lang="da-DK" dirty="0"/>
          </a:p>
          <a:p>
            <a:r>
              <a:rPr lang="en-US" dirty="0" smtClean="0"/>
              <a:t>2003-2015 </a:t>
            </a:r>
            <a:r>
              <a:rPr lang="ru-RU" dirty="0" err="1" smtClean="0"/>
              <a:t>гг</a:t>
            </a:r>
            <a:r>
              <a:rPr lang="ru-RU" dirty="0" smtClean="0"/>
              <a:t> (например,  </a:t>
            </a:r>
            <a:r>
              <a:rPr lang="en-US" dirty="0" smtClean="0"/>
              <a:t>GGL M08 3073G)</a:t>
            </a:r>
            <a:r>
              <a:rPr lang="ru-RU" dirty="0" smtClean="0"/>
              <a:t> - </a:t>
            </a:r>
            <a:r>
              <a:rPr lang="ru-RU" dirty="0" smtClean="0">
                <a:hlinkClick r:id="rId6" action="ppaction://hlinksldjump"/>
              </a:rPr>
              <a:t>Алюминий</a:t>
            </a:r>
            <a:endParaRPr lang="ru-RU" dirty="0" smtClean="0"/>
          </a:p>
          <a:p>
            <a:r>
              <a:rPr lang="en-US" dirty="0"/>
              <a:t>2003-2015 </a:t>
            </a:r>
            <a:r>
              <a:rPr lang="ru-RU" dirty="0" err="1"/>
              <a:t>гг</a:t>
            </a:r>
            <a:r>
              <a:rPr lang="ru-RU" dirty="0"/>
              <a:t> </a:t>
            </a:r>
            <a:r>
              <a:rPr lang="ru-RU" dirty="0" smtClean="0"/>
              <a:t>(например,  </a:t>
            </a:r>
            <a:r>
              <a:rPr lang="en-US" dirty="0" smtClean="0"/>
              <a:t>GGL M08 3</a:t>
            </a:r>
            <a:r>
              <a:rPr lang="ru-RU" dirty="0" smtClean="0"/>
              <a:t>173</a:t>
            </a:r>
            <a:r>
              <a:rPr lang="en-US" dirty="0" smtClean="0"/>
              <a:t>G)</a:t>
            </a:r>
            <a:r>
              <a:rPr lang="ru-RU" dirty="0" smtClean="0"/>
              <a:t> - </a:t>
            </a:r>
            <a:r>
              <a:rPr lang="ru-RU" dirty="0" smtClean="0">
                <a:hlinkClick r:id="rId7" action="ppaction://hlinksldjump"/>
              </a:rPr>
              <a:t>Медь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22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8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lvl="0" eaLnBrk="1" hangingPunct="1">
              <a:lnSpc>
                <a:spcPct val="105000"/>
              </a:lnSpc>
              <a:spcBef>
                <a:spcPct val="0"/>
              </a:spcBef>
              <a:defRPr/>
            </a:pPr>
            <a:r>
              <a:rPr lang="ru-RU" sz="2400" dirty="0" smtClean="0"/>
              <a:t>Прижимная П-образная рамка стеклопакета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21495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9" action="ppaction://hlinksldjump"/>
              </a:rPr>
              <a:t>Посмотреть различия в кодах продуктовых линеек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0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00034" y="1321579"/>
            <a:ext cx="4500594" cy="3910795"/>
            <a:chOff x="500034" y="1321579"/>
            <a:chExt cx="4500594" cy="391079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1500174"/>
              <a:ext cx="4500594" cy="373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Right Triangle 21"/>
            <p:cNvSpPr/>
            <p:nvPr/>
          </p:nvSpPr>
          <p:spPr bwMode="auto">
            <a:xfrm rot="5400000">
              <a:off x="1178695" y="1000108"/>
              <a:ext cx="1428760" cy="2071701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Окно-балкон </a:t>
            </a:r>
            <a:r>
              <a:rPr lang="en-US" sz="1800" dirty="0" smtClean="0"/>
              <a:t>Cabrio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400" dirty="0" smtClean="0"/>
              <a:t>Балясины для </a:t>
            </a:r>
            <a:r>
              <a:rPr lang="ru-RU" sz="2400" dirty="0"/>
              <a:t>перил</a:t>
            </a:r>
            <a:br>
              <a:rPr lang="ru-RU" sz="2400" dirty="0"/>
            </a:br>
            <a:r>
              <a:rPr lang="ru-RU" sz="1600" dirty="0">
                <a:solidFill>
                  <a:srgbClr val="FF0000"/>
                </a:solidFill>
              </a:rPr>
              <a:t>2003-2015гг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220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Line Callout 1 13"/>
          <p:cNvSpPr/>
          <p:nvPr/>
        </p:nvSpPr>
        <p:spPr bwMode="auto">
          <a:xfrm>
            <a:off x="4643438" y="1714488"/>
            <a:ext cx="1643074" cy="428628"/>
          </a:xfrm>
          <a:prstGeom prst="borderCallout1">
            <a:avLst>
              <a:gd name="adj1" fmla="val 33565"/>
              <a:gd name="adj2" fmla="val -3889"/>
              <a:gd name="adj3" fmla="val 8797"/>
              <a:gd name="adj4" fmla="val -28903"/>
            </a:avLst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Код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023801</a:t>
            </a:r>
          </a:p>
        </p:txBody>
      </p:sp>
      <p:sp>
        <p:nvSpPr>
          <p:cNvPr id="15" name="Line Callout 1 14"/>
          <p:cNvSpPr/>
          <p:nvPr/>
        </p:nvSpPr>
        <p:spPr bwMode="auto">
          <a:xfrm>
            <a:off x="4286248" y="2214554"/>
            <a:ext cx="1643074" cy="428628"/>
          </a:xfrm>
          <a:prstGeom prst="borderCallout1">
            <a:avLst>
              <a:gd name="adj1" fmla="val 33565"/>
              <a:gd name="adj2" fmla="val -3889"/>
              <a:gd name="adj3" fmla="val -41573"/>
              <a:gd name="adj4" fmla="val -36633"/>
            </a:avLst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Код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023802</a:t>
            </a:r>
          </a:p>
        </p:txBody>
      </p:sp>
      <p:sp>
        <p:nvSpPr>
          <p:cNvPr id="16" name="Line Callout 1 15"/>
          <p:cNvSpPr/>
          <p:nvPr/>
        </p:nvSpPr>
        <p:spPr bwMode="auto">
          <a:xfrm>
            <a:off x="4071934" y="2714620"/>
            <a:ext cx="1643074" cy="428628"/>
          </a:xfrm>
          <a:prstGeom prst="borderCallout1">
            <a:avLst>
              <a:gd name="adj1" fmla="val 33565"/>
              <a:gd name="adj2" fmla="val -3889"/>
              <a:gd name="adj3" fmla="val -71203"/>
              <a:gd name="adj4" fmla="val -51318"/>
            </a:avLst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Код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023803</a:t>
            </a:r>
          </a:p>
        </p:txBody>
      </p:sp>
      <p:sp>
        <p:nvSpPr>
          <p:cNvPr id="17" name="Line Callout 1 16"/>
          <p:cNvSpPr/>
          <p:nvPr/>
        </p:nvSpPr>
        <p:spPr bwMode="auto">
          <a:xfrm>
            <a:off x="3643306" y="3214686"/>
            <a:ext cx="1643074" cy="428628"/>
          </a:xfrm>
          <a:prstGeom prst="borderCallout1">
            <a:avLst>
              <a:gd name="adj1" fmla="val 33565"/>
              <a:gd name="adj2" fmla="val -3889"/>
              <a:gd name="adj3" fmla="val -121573"/>
              <a:gd name="adj4" fmla="val -55957"/>
            </a:avLst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Код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023804</a:t>
            </a:r>
          </a:p>
        </p:txBody>
      </p:sp>
      <p:sp>
        <p:nvSpPr>
          <p:cNvPr id="18" name="Line Callout 1 17"/>
          <p:cNvSpPr/>
          <p:nvPr/>
        </p:nvSpPr>
        <p:spPr bwMode="auto">
          <a:xfrm>
            <a:off x="3286116" y="3714752"/>
            <a:ext cx="1643074" cy="428628"/>
          </a:xfrm>
          <a:prstGeom prst="borderCallout1">
            <a:avLst>
              <a:gd name="adj1" fmla="val 33565"/>
              <a:gd name="adj2" fmla="val -3889"/>
              <a:gd name="adj3" fmla="val -124536"/>
              <a:gd name="adj4" fmla="val -60594"/>
            </a:avLst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Код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023805</a:t>
            </a:r>
          </a:p>
        </p:txBody>
      </p:sp>
      <p:sp>
        <p:nvSpPr>
          <p:cNvPr id="19" name="Line Callout 1 18"/>
          <p:cNvSpPr/>
          <p:nvPr/>
        </p:nvSpPr>
        <p:spPr bwMode="auto">
          <a:xfrm>
            <a:off x="2357422" y="4143380"/>
            <a:ext cx="1643074" cy="428628"/>
          </a:xfrm>
          <a:prstGeom prst="borderCallout1">
            <a:avLst>
              <a:gd name="adj1" fmla="val 33565"/>
              <a:gd name="adj2" fmla="val -3889"/>
              <a:gd name="adj3" fmla="val -151202"/>
              <a:gd name="adj4" fmla="val -31222"/>
            </a:avLst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Код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023806</a:t>
            </a:r>
          </a:p>
        </p:txBody>
      </p:sp>
      <p:sp>
        <p:nvSpPr>
          <p:cNvPr id="20" name="Line Callout 1 19"/>
          <p:cNvSpPr/>
          <p:nvPr/>
        </p:nvSpPr>
        <p:spPr bwMode="auto">
          <a:xfrm>
            <a:off x="2143108" y="4572008"/>
            <a:ext cx="1643074" cy="428628"/>
          </a:xfrm>
          <a:prstGeom prst="borderCallout1">
            <a:avLst>
              <a:gd name="adj1" fmla="val 33565"/>
              <a:gd name="adj2" fmla="val -3889"/>
              <a:gd name="adj3" fmla="val -163054"/>
              <a:gd name="adj4" fmla="val -47454"/>
            </a:avLst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Код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023807</a:t>
            </a:r>
          </a:p>
        </p:txBody>
      </p:sp>
      <p:sp>
        <p:nvSpPr>
          <p:cNvPr id="21" name="Line Callout 1 20"/>
          <p:cNvSpPr/>
          <p:nvPr/>
        </p:nvSpPr>
        <p:spPr bwMode="auto">
          <a:xfrm>
            <a:off x="1571604" y="5072074"/>
            <a:ext cx="1643074" cy="428628"/>
          </a:xfrm>
          <a:prstGeom prst="borderCallout1">
            <a:avLst>
              <a:gd name="adj1" fmla="val 33565"/>
              <a:gd name="adj2" fmla="val -3889"/>
              <a:gd name="adj3" fmla="val -151202"/>
              <a:gd name="adj4" fmla="val -38178"/>
            </a:avLst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Код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023808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2500306"/>
            <a:ext cx="17145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5786446" y="4572008"/>
            <a:ext cx="3357554" cy="64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Комплект перила с балясинами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Код 099732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Пружины для окна-балкона </a:t>
            </a:r>
            <a:r>
              <a:rPr lang="ru-RU" dirty="0" err="1" smtClean="0"/>
              <a:t>Кабрио</a:t>
            </a:r>
            <a:r>
              <a:rPr lang="ru-RU" dirty="0"/>
              <a:t/>
            </a:r>
            <a:br>
              <a:rPr lang="ru-RU" dirty="0"/>
            </a:br>
            <a:r>
              <a:rPr lang="ru-RU" sz="1800" dirty="0"/>
              <a:t>2003-2015гг</a:t>
            </a:r>
            <a:endParaRPr lang="en-US" sz="18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5653097" cy="5105400"/>
          </a:xfrm>
        </p:spPr>
        <p:txBody>
          <a:bodyPr/>
          <a:lstStyle/>
          <a:p>
            <a:pPr lvl="0"/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GDL P19 3073GP1	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033451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GDL P19 3059P1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033445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GDL P19 3060GP1 			033455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221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1428736"/>
            <a:ext cx="128588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Запасные части для оклада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Дренажный желоб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222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Дренажный желоб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4226024"/>
          </a:xfrm>
        </p:spPr>
        <p:txBody>
          <a:bodyPr/>
          <a:lstStyle/>
          <a:p>
            <a:r>
              <a:rPr lang="ru-RU" dirty="0" smtClean="0"/>
              <a:t>Подходит для окладов </a:t>
            </a:r>
            <a:r>
              <a:rPr lang="en-US" dirty="0" smtClean="0"/>
              <a:t>EDS, EDW, EFS, EFW, EKS, EKW</a:t>
            </a:r>
          </a:p>
          <a:p>
            <a:endParaRPr lang="ru-RU" dirty="0" smtClean="0"/>
          </a:p>
          <a:p>
            <a:endParaRPr lang="ru-RU" dirty="0" smtClean="0"/>
          </a:p>
          <a:p>
            <a:pPr lvl="3">
              <a:buNone/>
            </a:pPr>
            <a:r>
              <a:rPr lang="ru-RU" sz="2000" dirty="0" smtClean="0">
                <a:solidFill>
                  <a:srgbClr val="006CA5"/>
                </a:solidFill>
              </a:rPr>
              <a:t>			Код - 762045107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223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6" y="1857364"/>
            <a:ext cx="35322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Запасные части для откоса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Наличники откоса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224</a:t>
            </a:fld>
            <a:endParaRPr lang="da-DK"/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Крепеж для откосов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225</a:t>
            </a:fld>
            <a:endParaRPr lang="da-DK"/>
          </a:p>
        </p:txBody>
      </p:sp>
      <p:sp>
        <p:nvSpPr>
          <p:cNvPr id="8" name="Rectangle 7"/>
          <p:cNvSpPr/>
          <p:nvPr/>
        </p:nvSpPr>
        <p:spPr>
          <a:xfrm>
            <a:off x="1000100" y="2571744"/>
            <a:ext cx="3339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>
              <a:buNone/>
            </a:pPr>
            <a:r>
              <a:rPr lang="ru-RU" sz="2000" dirty="0" smtClean="0">
                <a:solidFill>
                  <a:srgbClr val="006CA5"/>
                </a:solidFill>
              </a:rPr>
              <a:t>Код - 790</a:t>
            </a:r>
            <a:r>
              <a:rPr lang="en-US" sz="2000" dirty="0" smtClean="0">
                <a:solidFill>
                  <a:srgbClr val="006CA5"/>
                </a:solidFill>
              </a:rPr>
              <a:t>759</a:t>
            </a:r>
            <a:endParaRPr lang="ru-RU" sz="2000" dirty="0" smtClean="0">
              <a:solidFill>
                <a:srgbClr val="006CA5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844824"/>
            <a:ext cx="1418500" cy="2717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870340" y="5013177"/>
            <a:ext cx="2477524" cy="12733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64089" y="3501008"/>
            <a:ext cx="3528391" cy="172760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Наличники откоса </a:t>
            </a:r>
            <a:r>
              <a:rPr lang="en-US" smtClean="0"/>
              <a:t>LSC –K-</a:t>
            </a:r>
            <a:r>
              <a:rPr lang="en-US" dirty="0" smtClean="0"/>
              <a:t>- 2000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2" y="1219200"/>
            <a:ext cx="6744617" cy="51054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Наличники подреза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ю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тся под нужный размер окна</a:t>
            </a:r>
            <a:endParaRPr lang="da-DK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Верхний/нижний наличник (1 </a:t>
            </a:r>
            <a:r>
              <a:rPr lang="ru-RU" dirty="0" err="1" smtClean="0"/>
              <a:t>шт</a:t>
            </a:r>
            <a:r>
              <a:rPr lang="ru-RU" dirty="0" smtClean="0"/>
              <a:t>) -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Боковой наличник (1 </a:t>
            </a:r>
            <a:r>
              <a:rPr lang="ru-RU" dirty="0" err="1" smtClean="0"/>
              <a:t>шт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226</a:t>
            </a:fld>
            <a:endParaRPr lang="da-DK" dirty="0"/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583" y="3025862"/>
            <a:ext cx="792088" cy="313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754" y="1881348"/>
            <a:ext cx="245745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260154" y="2452788"/>
            <a:ext cx="3744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ru-RU" sz="2000" dirty="0" smtClean="0">
                <a:solidFill>
                  <a:srgbClr val="006CA5"/>
                </a:solidFill>
              </a:rPr>
              <a:t>Код – </a:t>
            </a:r>
            <a:r>
              <a:rPr lang="ru-RU" sz="2000" smtClean="0">
                <a:solidFill>
                  <a:srgbClr val="006CA5"/>
                </a:solidFill>
              </a:rPr>
              <a:t>759523</a:t>
            </a:r>
            <a:r>
              <a:rPr lang="en-US" sz="2000" smtClean="0">
                <a:solidFill>
                  <a:srgbClr val="006CA5"/>
                </a:solidFill>
              </a:rPr>
              <a:t>S</a:t>
            </a:r>
            <a:r>
              <a:rPr lang="ru-RU" sz="2000" smtClean="0">
                <a:solidFill>
                  <a:srgbClr val="006CA5"/>
                </a:solidFill>
              </a:rPr>
              <a:t>K</a:t>
            </a:r>
            <a:endParaRPr lang="ru-RU" sz="2000" dirty="0">
              <a:solidFill>
                <a:srgbClr val="006CA5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559" y="3771900"/>
            <a:ext cx="3844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>
              <a:buNone/>
            </a:pPr>
            <a:r>
              <a:rPr lang="ru-RU" sz="2000" dirty="0" smtClean="0">
                <a:solidFill>
                  <a:srgbClr val="006CA5"/>
                </a:solidFill>
              </a:rPr>
              <a:t>Код </a:t>
            </a:r>
            <a:r>
              <a:rPr lang="ru-RU" sz="2000" smtClean="0">
                <a:solidFill>
                  <a:srgbClr val="006CA5"/>
                </a:solidFill>
              </a:rPr>
              <a:t>- 759525K10</a:t>
            </a:r>
            <a:endParaRPr lang="ru-RU" sz="2000" dirty="0">
              <a:solidFill>
                <a:srgbClr val="006CA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885" y="5228611"/>
            <a:ext cx="594490" cy="557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7633" y="5787210"/>
            <a:ext cx="205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6CA5"/>
                </a:solidFill>
              </a:rPr>
              <a:t>Код - </a:t>
            </a:r>
            <a:r>
              <a:rPr lang="en-US" dirty="0" smtClean="0">
                <a:solidFill>
                  <a:srgbClr val="006CA5"/>
                </a:solidFill>
              </a:rPr>
              <a:t>790758</a:t>
            </a:r>
            <a:endParaRPr lang="da-DK" dirty="0"/>
          </a:p>
        </p:txBody>
      </p:sp>
      <p:sp>
        <p:nvSpPr>
          <p:cNvPr id="12" name="TextBox 11"/>
          <p:cNvSpPr txBox="1"/>
          <p:nvPr/>
        </p:nvSpPr>
        <p:spPr>
          <a:xfrm>
            <a:off x="927633" y="5285119"/>
            <a:ext cx="220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Крепеж</a:t>
            </a:r>
            <a:endParaRPr lang="da-DK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4308" y="4077071"/>
            <a:ext cx="1203518" cy="8023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64089" y="3584976"/>
            <a:ext cx="3422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Пластиковые уголки для наличников</a:t>
            </a:r>
            <a:endParaRPr lang="da-DK" dirty="0"/>
          </a:p>
        </p:txBody>
      </p:sp>
      <p:sp>
        <p:nvSpPr>
          <p:cNvPr id="15" name="TextBox 14"/>
          <p:cNvSpPr txBox="1"/>
          <p:nvPr/>
        </p:nvSpPr>
        <p:spPr>
          <a:xfrm>
            <a:off x="5399764" y="4369948"/>
            <a:ext cx="205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6CA5"/>
                </a:solidFill>
              </a:rPr>
              <a:t>Код - </a:t>
            </a:r>
            <a:r>
              <a:rPr lang="ru-RU" dirty="0" smtClean="0">
                <a:solidFill>
                  <a:srgbClr val="006CA5"/>
                </a:solidFill>
              </a:rPr>
              <a:t>790061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43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6816625" cy="5105400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Стержень для </a:t>
            </a:r>
            <a:r>
              <a:rPr lang="ru-RU" dirty="0">
                <a:hlinkClick r:id="rId3" action="ppaction://hlinksldjump"/>
              </a:rPr>
              <a:t>открывания чердачной </a:t>
            </a:r>
            <a:r>
              <a:rPr lang="ru-RU" dirty="0" smtClean="0">
                <a:hlinkClick r:id="rId3" action="ppaction://hlinksldjump"/>
              </a:rPr>
              <a:t>лестницы</a:t>
            </a:r>
            <a:endParaRPr lang="en-US" dirty="0" smtClean="0"/>
          </a:p>
          <a:p>
            <a:r>
              <a:rPr lang="ru-RU" dirty="0">
                <a:hlinkClick r:id="rId4" action="ppaction://hlinksldjump"/>
              </a:rPr>
              <a:t>Серые насадки на </a:t>
            </a:r>
            <a:r>
              <a:rPr lang="ru-RU" dirty="0" smtClean="0">
                <a:hlinkClick r:id="rId4" action="ppaction://hlinksldjump"/>
              </a:rPr>
              <a:t>ножки</a:t>
            </a:r>
            <a:endParaRPr lang="ru-RU" dirty="0" smtClean="0"/>
          </a:p>
          <a:p>
            <a:r>
              <a:rPr lang="ru-RU" dirty="0">
                <a:hlinkClick r:id="rId5" action="ppaction://hlinksldjump"/>
              </a:rPr>
              <a:t>Черные насадки на </a:t>
            </a:r>
            <a:r>
              <a:rPr lang="ru-RU" dirty="0" smtClean="0">
                <a:hlinkClick r:id="rId5" action="ppaction://hlinksldjump"/>
              </a:rPr>
              <a:t>ножки</a:t>
            </a:r>
            <a:endParaRPr lang="en-US" dirty="0" smtClean="0"/>
          </a:p>
          <a:p>
            <a:r>
              <a:rPr lang="ru-RU" dirty="0">
                <a:hlinkClick r:id="rId6" action="ppaction://hlinksldjump"/>
              </a:rPr>
              <a:t>Защелка для лестницы Престиж </a:t>
            </a:r>
            <a:r>
              <a:rPr lang="en-US" dirty="0">
                <a:hlinkClick r:id="rId6" action="ppaction://hlinksldjump"/>
              </a:rPr>
              <a:t>NLL</a:t>
            </a:r>
            <a:r>
              <a:rPr lang="ru-RU" dirty="0">
                <a:hlinkClick r:id="rId6" action="ppaction://hlinksldjump"/>
              </a:rPr>
              <a:t> </a:t>
            </a:r>
            <a:r>
              <a:rPr lang="ru-RU" dirty="0" smtClean="0">
                <a:hlinkClick r:id="rId6" action="ppaction://hlinksldjump"/>
              </a:rPr>
              <a:t>7630</a:t>
            </a:r>
            <a:endParaRPr lang="en-US" dirty="0" smtClean="0"/>
          </a:p>
          <a:p>
            <a:r>
              <a:rPr lang="ru-RU" dirty="0">
                <a:hlinkClick r:id="rId7" action="ppaction://hlinksldjump"/>
              </a:rPr>
              <a:t>Запчасти и защелка для лестницы Эконом </a:t>
            </a:r>
            <a:r>
              <a:rPr lang="en-US" dirty="0">
                <a:hlinkClick r:id="rId7" action="ppaction://hlinksldjump"/>
              </a:rPr>
              <a:t>NLL </a:t>
            </a:r>
            <a:r>
              <a:rPr lang="ru-RU" dirty="0">
                <a:hlinkClick r:id="rId7" action="ppaction://hlinksldjump"/>
              </a:rPr>
              <a:t>2610</a:t>
            </a:r>
            <a:r>
              <a:rPr lang="en-US" dirty="0" smtClean="0">
                <a:hlinkClick r:id="rId7" action="ppaction://hlinksldjump"/>
              </a:rPr>
              <a:t>B</a:t>
            </a:r>
            <a:endParaRPr lang="ru-RU" dirty="0" smtClean="0"/>
          </a:p>
          <a:p>
            <a:endParaRPr lang="ru-RU" dirty="0" smtClean="0"/>
          </a:p>
          <a:p>
            <a:endParaRPr lang="da-DK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2400" dirty="0" smtClean="0"/>
              <a:t>Запасные части для лестниц</a:t>
            </a:r>
            <a:r>
              <a:rPr lang="ru-RU" sz="2400" dirty="0"/>
              <a:t>ы</a:t>
            </a:r>
            <a:endParaRPr lang="en-US" sz="2400" dirty="0"/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8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Стержень для открывания чердачной лестницы</a:t>
            </a:r>
            <a:endParaRPr lang="da-DK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484785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ru-RU" sz="2000" dirty="0" smtClean="0">
                <a:solidFill>
                  <a:srgbClr val="006CA5"/>
                </a:solidFill>
              </a:rPr>
              <a:t>Код </a:t>
            </a:r>
            <a:r>
              <a:rPr lang="ru-RU" sz="2000" dirty="0">
                <a:solidFill>
                  <a:srgbClr val="006CA5"/>
                </a:solidFill>
              </a:rPr>
              <a:t>– </a:t>
            </a:r>
            <a:r>
              <a:rPr lang="en-US" sz="2000" dirty="0">
                <a:solidFill>
                  <a:srgbClr val="006CA5"/>
                </a:solidFill>
              </a:rPr>
              <a:t>ZLL </a:t>
            </a:r>
            <a:r>
              <a:rPr lang="en-US" sz="2000" dirty="0" smtClean="0">
                <a:solidFill>
                  <a:srgbClr val="006CA5"/>
                </a:solidFill>
              </a:rPr>
              <a:t>113</a:t>
            </a:r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628800"/>
            <a:ext cx="4352032" cy="32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Серые насадки на ножки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2209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Насадки </a:t>
            </a:r>
            <a:r>
              <a:rPr lang="ru-RU" dirty="0"/>
              <a:t>на ножки для моделей чердачных лестниц </a:t>
            </a:r>
            <a:r>
              <a:rPr lang="en-US" dirty="0" smtClean="0"/>
              <a:t>VELTA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Эконом </a:t>
            </a:r>
            <a:r>
              <a:rPr lang="en-US" dirty="0"/>
              <a:t>NLL</a:t>
            </a:r>
            <a:r>
              <a:rPr lang="ru-RU" dirty="0"/>
              <a:t> 2610</a:t>
            </a:r>
            <a:r>
              <a:rPr lang="en-US" dirty="0"/>
              <a:t>B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Стандарт </a:t>
            </a:r>
            <a:r>
              <a:rPr lang="en-US" dirty="0"/>
              <a:t>NLL</a:t>
            </a:r>
            <a:r>
              <a:rPr lang="ru-RU" dirty="0"/>
              <a:t> 3610,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Стандарт-Компакт </a:t>
            </a:r>
            <a:r>
              <a:rPr lang="en-US" dirty="0"/>
              <a:t>NLL</a:t>
            </a:r>
            <a:r>
              <a:rPr lang="ru-RU" dirty="0"/>
              <a:t> 3620,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Уют </a:t>
            </a:r>
            <a:r>
              <a:rPr lang="en-US" dirty="0"/>
              <a:t>NLL </a:t>
            </a:r>
            <a:r>
              <a:rPr lang="ru-RU" dirty="0" smtClean="0"/>
              <a:t>5620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Состав: 2 пластиковые насадки на ножки</a:t>
            </a:r>
          </a:p>
          <a:p>
            <a:pPr marL="0" indent="0">
              <a:buNone/>
            </a:pPr>
            <a:endParaRPr lang="ru-RU" dirty="0"/>
          </a:p>
          <a:p>
            <a:endParaRPr lang="da-DK" dirty="0"/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0974" y="4147661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ru-RU" sz="2000" dirty="0" smtClean="0">
                <a:solidFill>
                  <a:srgbClr val="006CA5"/>
                </a:solidFill>
              </a:rPr>
              <a:t>Код </a:t>
            </a:r>
            <a:r>
              <a:rPr lang="ru-RU" sz="2000" dirty="0">
                <a:solidFill>
                  <a:srgbClr val="006CA5"/>
                </a:solidFill>
              </a:rPr>
              <a:t>– </a:t>
            </a:r>
            <a:r>
              <a:rPr lang="en-US" sz="2000" dirty="0">
                <a:solidFill>
                  <a:srgbClr val="006CA5"/>
                </a:solidFill>
              </a:rPr>
              <a:t>ZLL </a:t>
            </a:r>
            <a:r>
              <a:rPr lang="en-US" sz="2000" dirty="0" smtClean="0">
                <a:solidFill>
                  <a:srgbClr val="006CA5"/>
                </a:solidFill>
              </a:rPr>
              <a:t>11</a:t>
            </a:r>
            <a:r>
              <a:rPr lang="ru-RU" sz="2000" dirty="0" smtClean="0">
                <a:solidFill>
                  <a:srgbClr val="006CA5"/>
                </a:solidFill>
              </a:rPr>
              <a:t>4</a:t>
            </a:r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5076056" y="3570886"/>
            <a:ext cx="3076575" cy="194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000" dirty="0" err="1" smtClean="0"/>
              <a:t>Прижимная</a:t>
            </a:r>
            <a:r>
              <a:rPr lang="da-DK" sz="2000" dirty="0" smtClean="0"/>
              <a:t> П-</a:t>
            </a:r>
            <a:r>
              <a:rPr lang="da-DK" sz="2000" dirty="0" err="1" smtClean="0"/>
              <a:t>образная</a:t>
            </a:r>
            <a:r>
              <a:rPr lang="da-DK" sz="2000" dirty="0" smtClean="0"/>
              <a:t> </a:t>
            </a:r>
            <a:r>
              <a:rPr lang="da-DK" sz="2000" dirty="0" err="1" smtClean="0"/>
              <a:t>рамка</a:t>
            </a:r>
            <a:r>
              <a:rPr lang="da-DK" sz="2000" dirty="0" smtClean="0"/>
              <a:t> </a:t>
            </a:r>
            <a:r>
              <a:rPr lang="da-DK" sz="2000" dirty="0" err="1" smtClean="0"/>
              <a:t>стеклопакета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>VELUX OPTIMA </a:t>
            </a:r>
            <a:r>
              <a:rPr lang="en-US" sz="1600" dirty="0"/>
              <a:t>(</a:t>
            </a:r>
            <a:r>
              <a:rPr lang="ru-RU" sz="1600" dirty="0"/>
              <a:t>например,  </a:t>
            </a:r>
            <a:r>
              <a:rPr lang="en-US" sz="1600" dirty="0"/>
              <a:t>GLR MR08 3073IS)</a:t>
            </a:r>
            <a:r>
              <a:rPr lang="ru-RU" sz="1600" dirty="0"/>
              <a:t> </a:t>
            </a:r>
            <a:endParaRPr lang="da-DK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579240"/>
            <a:ext cx="5880521" cy="3649960"/>
          </a:xfrm>
        </p:spPr>
        <p:txBody>
          <a:bodyPr/>
          <a:lstStyle/>
          <a:p>
            <a:pPr marL="2171700" lvl="4" indent="-342900">
              <a:defRPr/>
            </a:pPr>
            <a:r>
              <a:rPr lang="da-DK" sz="1800" dirty="0" smtClean="0"/>
              <a:t>GZR, GLR, GLP:</a:t>
            </a:r>
            <a:br>
              <a:rPr lang="da-DK" sz="1800" dirty="0" smtClean="0"/>
            </a:br>
            <a:r>
              <a:rPr lang="da-DK" sz="1800" dirty="0" smtClean="0"/>
              <a:t>	</a:t>
            </a:r>
            <a:r>
              <a:rPr lang="da-DK" dirty="0" smtClean="0"/>
              <a:t>	</a:t>
            </a:r>
          </a:p>
          <a:p>
            <a:pPr lvl="0"/>
            <a:r>
              <a:rPr lang="da-DK" sz="1400" dirty="0" smtClean="0">
                <a:solidFill>
                  <a:schemeClr val="accent2">
                    <a:lumMod val="50000"/>
                  </a:schemeClr>
                </a:solidFill>
              </a:rPr>
              <a:t>CR02			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600109C2A0 </a:t>
            </a:r>
            <a:r>
              <a:rPr lang="da-DK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da-DK" sz="1400" dirty="0" smtClean="0">
                <a:solidFill>
                  <a:schemeClr val="accent2">
                    <a:lumMod val="50000"/>
                  </a:schemeClr>
                </a:solidFill>
              </a:rPr>
              <a:t>CR04			600109C4A0 		</a:t>
            </a:r>
          </a:p>
          <a:p>
            <a:pPr lvl="0"/>
            <a:r>
              <a:rPr lang="da-DK" sz="1400" dirty="0" smtClean="0">
                <a:solidFill>
                  <a:schemeClr val="accent2">
                    <a:lumMod val="50000"/>
                  </a:schemeClr>
                </a:solidFill>
              </a:rPr>
              <a:t>FR04			600109F4A0 		</a:t>
            </a:r>
          </a:p>
          <a:p>
            <a:pPr lvl="0"/>
            <a:r>
              <a:rPr lang="da-DK" sz="1400" dirty="0" smtClean="0">
                <a:solidFill>
                  <a:schemeClr val="accent2">
                    <a:lumMod val="50000"/>
                  </a:schemeClr>
                </a:solidFill>
              </a:rPr>
              <a:t>FR06			600109F6A0 	</a:t>
            </a:r>
          </a:p>
          <a:p>
            <a:pPr lvl="0"/>
            <a:r>
              <a:rPr lang="da-DK" sz="1400" dirty="0" smtClean="0">
                <a:solidFill>
                  <a:schemeClr val="accent2">
                    <a:lumMod val="50000"/>
                  </a:schemeClr>
                </a:solidFill>
              </a:rPr>
              <a:t>MR04			600109M4A0 		 </a:t>
            </a:r>
          </a:p>
          <a:p>
            <a:pPr lvl="0"/>
            <a:r>
              <a:rPr lang="da-DK" sz="1400" dirty="0" smtClean="0">
                <a:solidFill>
                  <a:schemeClr val="accent2">
                    <a:lumMod val="50000"/>
                  </a:schemeClr>
                </a:solidFill>
              </a:rPr>
              <a:t>MR06			600109M6A0		</a:t>
            </a:r>
          </a:p>
          <a:p>
            <a:pPr lvl="0"/>
            <a:r>
              <a:rPr lang="da-DK" sz="1400" dirty="0" smtClean="0">
                <a:solidFill>
                  <a:schemeClr val="accent2">
                    <a:lumMod val="50000"/>
                  </a:schemeClr>
                </a:solidFill>
              </a:rPr>
              <a:t>MR08			600109M8A0 		</a:t>
            </a:r>
          </a:p>
          <a:p>
            <a:pPr lvl="0"/>
            <a:r>
              <a:rPr lang="da-DK" sz="1400" dirty="0" smtClean="0">
                <a:solidFill>
                  <a:schemeClr val="accent2">
                    <a:lumMod val="50000"/>
                  </a:schemeClr>
                </a:solidFill>
              </a:rPr>
              <a:t>MR10			600109M10A0 		</a:t>
            </a:r>
          </a:p>
          <a:p>
            <a:pPr lvl="0"/>
            <a:r>
              <a:rPr lang="da-DK" sz="1400" dirty="0" smtClean="0">
                <a:solidFill>
                  <a:schemeClr val="accent2">
                    <a:lumMod val="50000"/>
                  </a:schemeClr>
                </a:solidFill>
              </a:rPr>
              <a:t>PR06			600109P6A0 		</a:t>
            </a:r>
          </a:p>
          <a:p>
            <a:pPr lvl="0"/>
            <a:r>
              <a:rPr lang="da-DK" sz="1400" dirty="0" smtClean="0">
                <a:solidFill>
                  <a:schemeClr val="accent2">
                    <a:lumMod val="50000"/>
                  </a:schemeClr>
                </a:solidFill>
              </a:rPr>
              <a:t>PR08			600109P8A0 		</a:t>
            </a:r>
          </a:p>
          <a:p>
            <a:pPr lvl="0"/>
            <a:r>
              <a:rPr lang="da-DK" sz="1400" dirty="0" smtClean="0">
                <a:solidFill>
                  <a:schemeClr val="accent2">
                    <a:lumMod val="50000"/>
                  </a:schemeClr>
                </a:solidFill>
              </a:rPr>
              <a:t>SR06			600109S6A0 		</a:t>
            </a:r>
          </a:p>
          <a:p>
            <a:pPr lvl="0"/>
            <a:r>
              <a:rPr lang="da-DK" sz="1400" dirty="0" smtClean="0">
                <a:solidFill>
                  <a:schemeClr val="accent2">
                    <a:lumMod val="50000"/>
                  </a:schemeClr>
                </a:solidFill>
              </a:rPr>
              <a:t>SR08			600109S8A0 			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23</a:t>
            </a:fld>
            <a:endParaRPr lang="da-D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500174"/>
            <a:ext cx="300039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 bwMode="auto">
          <a:xfrm rot="16200000" flipH="1">
            <a:off x="5000628" y="1928802"/>
            <a:ext cx="1000132" cy="571504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Flowchart: Alternate Process 8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Черные насадки на ножки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8439150" cy="20657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Насадки </a:t>
            </a:r>
            <a:r>
              <a:rPr lang="ru-RU" dirty="0"/>
              <a:t>на ножки для модели чердачных лестниц </a:t>
            </a:r>
            <a:r>
              <a:rPr lang="en-US" dirty="0"/>
              <a:t>VELTA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Престиж </a:t>
            </a:r>
            <a:r>
              <a:rPr lang="en-US" dirty="0" smtClean="0"/>
              <a:t>NLL </a:t>
            </a:r>
            <a:r>
              <a:rPr lang="ru-RU" dirty="0" smtClean="0"/>
              <a:t>7630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Состав: 2 пластиковые насадки на ножки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7" name="Picture 6" descr="P:\Departamental\Product Management\LL\Photo&amp;3D\spare parts\IMG_077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5240" y="3284984"/>
            <a:ext cx="2625725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lowchart: Alternate Process 7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0974" y="4147661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ru-RU" sz="2000" dirty="0" smtClean="0">
                <a:solidFill>
                  <a:srgbClr val="006CA5"/>
                </a:solidFill>
              </a:rPr>
              <a:t>Код </a:t>
            </a:r>
            <a:r>
              <a:rPr lang="ru-RU" sz="2000" dirty="0">
                <a:solidFill>
                  <a:srgbClr val="006CA5"/>
                </a:solidFill>
              </a:rPr>
              <a:t>– </a:t>
            </a:r>
            <a:r>
              <a:rPr lang="en-US" sz="2000" dirty="0">
                <a:solidFill>
                  <a:srgbClr val="006CA5"/>
                </a:solidFill>
              </a:rPr>
              <a:t>ZLL </a:t>
            </a:r>
            <a:r>
              <a:rPr lang="en-US" sz="2000" dirty="0" smtClean="0">
                <a:solidFill>
                  <a:srgbClr val="006CA5"/>
                </a:solidFill>
              </a:rPr>
              <a:t>115</a:t>
            </a:r>
            <a:endParaRPr lang="ru-RU" sz="2000" dirty="0" smtClean="0">
              <a:solidFill>
                <a:srgbClr val="006C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Защелка для </a:t>
            </a:r>
            <a:r>
              <a:rPr lang="ru-RU" sz="2400" dirty="0" smtClean="0"/>
              <a:t>лестницы</a:t>
            </a:r>
            <a:r>
              <a:rPr lang="en-US" sz="2400" dirty="0" smtClean="0"/>
              <a:t> </a:t>
            </a:r>
            <a:r>
              <a:rPr lang="ru-RU" sz="2400" dirty="0"/>
              <a:t>Престиж </a:t>
            </a:r>
            <a:r>
              <a:rPr lang="en-US" sz="2400" dirty="0"/>
              <a:t>NLL</a:t>
            </a:r>
            <a:r>
              <a:rPr lang="ru-RU" sz="2400" dirty="0"/>
              <a:t> 7630</a:t>
            </a:r>
            <a:endParaRPr lang="da-D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219200"/>
            <a:ext cx="5088433" cy="39379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Состав</a:t>
            </a:r>
            <a:r>
              <a:rPr lang="ru-RU" dirty="0" smtClean="0"/>
              <a:t>: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ru-RU" dirty="0"/>
              <a:t>Фиксатор проушины </a:t>
            </a:r>
            <a:r>
              <a:rPr lang="ru-RU" dirty="0" smtClean="0"/>
              <a:t>защелки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Втулка защелки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Проушина </a:t>
            </a:r>
            <a:r>
              <a:rPr lang="ru-RU" dirty="0"/>
              <a:t>защелки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14" name="Picture 13" descr="P:\Departamental\Product Management\LL\Photo&amp;3D\spare parts\IMG_0761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1219201"/>
            <a:ext cx="1800200" cy="1489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P:\Departamental\Product Management\LL\Photo&amp;3D\spare parts\IMG_076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7" y="2823221"/>
            <a:ext cx="1800199" cy="125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P:\Departamental\Product Management\LL\Photo&amp;3D\spare parts\IMG_0760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191373"/>
            <a:ext cx="1800200" cy="11818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347663" y="5586399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ru-RU" sz="2000" dirty="0" smtClean="0">
                <a:solidFill>
                  <a:srgbClr val="006CA5"/>
                </a:solidFill>
              </a:rPr>
              <a:t>Код </a:t>
            </a:r>
            <a:r>
              <a:rPr lang="ru-RU" sz="2000" dirty="0">
                <a:solidFill>
                  <a:srgbClr val="006CA5"/>
                </a:solidFill>
              </a:rPr>
              <a:t>– </a:t>
            </a:r>
            <a:r>
              <a:rPr lang="en-US" sz="2000" dirty="0">
                <a:solidFill>
                  <a:srgbClr val="006CA5"/>
                </a:solidFill>
              </a:rPr>
              <a:t>ZLL </a:t>
            </a:r>
            <a:r>
              <a:rPr lang="en-US" sz="2000" dirty="0" smtClean="0">
                <a:solidFill>
                  <a:srgbClr val="006CA5"/>
                </a:solidFill>
              </a:rPr>
              <a:t>125</a:t>
            </a:r>
            <a:endParaRPr lang="ru-RU" sz="2000" dirty="0" smtClean="0">
              <a:solidFill>
                <a:srgbClr val="006C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Запчасти и защелка для лестницы Эконом </a:t>
            </a:r>
            <a:r>
              <a:rPr lang="en-US" dirty="0"/>
              <a:t>NLL </a:t>
            </a:r>
            <a:r>
              <a:rPr lang="ru-RU" dirty="0"/>
              <a:t>2610</a:t>
            </a:r>
            <a:r>
              <a:rPr lang="en-US" dirty="0"/>
              <a:t>B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412776"/>
            <a:ext cx="4440361" cy="4816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Поставляется в едином комплекте:</a:t>
            </a:r>
          </a:p>
          <a:p>
            <a:pPr lvl="1"/>
            <a:endParaRPr lang="da-DK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10826"/>
              </p:ext>
            </p:extLst>
          </p:nvPr>
        </p:nvGraphicFramePr>
        <p:xfrm>
          <a:off x="347663" y="1894384"/>
          <a:ext cx="7968753" cy="425653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72009"/>
                <a:gridCol w="6696744"/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номер запчасти в инструкции</a:t>
                      </a:r>
                      <a:endParaRPr lang="ru-RU" sz="105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8а</a:t>
                      </a:r>
                      <a:endParaRPr lang="ru-RU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effectLst/>
                          <a:hlinkClick r:id="rId3" action="ppaction://hlinksldjump"/>
                        </a:rPr>
                        <a:t>Кронштейн 1 правый. Для крепления пружины к коробу чердачной лестницы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8б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hlinkClick r:id="rId3" action="ppaction://hlinksldjump"/>
                        </a:rPr>
                        <a:t>Кронштейн 1 левый. Для крепления пружины к коробу чердачной лестницы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9а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hlinkClick r:id="rId3" action="ppaction://hlinksldjump"/>
                        </a:rPr>
                        <a:t>Кронштейн 2 правый. Для крепления лестницы к коробу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9б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hlinkClick r:id="rId3" action="ppaction://hlinksldjump"/>
                        </a:rPr>
                        <a:t>Кронштейн 2 левый. Для крепления лестницы к коробу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hlinkClick r:id="rId3" action="ppaction://hlinksldjump"/>
                        </a:rPr>
                        <a:t>Кронштейн 3 (2 шт.). Для крепления лестницы к пружине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Планка. Для крепления пружины к кронштейну (4 шт.)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Втулка защелки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Проушина защелки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effectLst/>
                          <a:hlinkClick r:id="rId4" action="ppaction://hlinksldjump"/>
                        </a:rPr>
                        <a:t>Саморез</a:t>
                      </a:r>
                      <a:r>
                        <a:rPr lang="ru-RU" sz="1200" dirty="0">
                          <a:effectLst/>
                          <a:hlinkClick r:id="rId4" action="ppaction://hlinksldjump"/>
                        </a:rPr>
                        <a:t> 4х20 (3 шт.)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Крючок для стрежня для открывания чердачной лестницы.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Ответная часть защелки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39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Защелка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42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hlinkClick r:id="rId4" action="ppaction://hlinksldjump"/>
                        </a:rPr>
                        <a:t>Болт М6х20 (10 шт.)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43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hlinkClick r:id="rId4" action="ppaction://hlinksldjump"/>
                        </a:rPr>
                        <a:t>Болт М6х30 (6 шт.)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45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hlinkClick r:id="rId4" action="ppaction://hlinksldjump"/>
                        </a:rPr>
                        <a:t>Болт М6х16 (6 шт.)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46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hlinkClick r:id="rId4" action="ppaction://hlinksldjump"/>
                        </a:rPr>
                        <a:t>Шайба 7х30 (6 шт.)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47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effectLst/>
                          <a:hlinkClick r:id="rId4" action="ppaction://hlinksldjump"/>
                        </a:rPr>
                        <a:t>Саморез</a:t>
                      </a:r>
                      <a:r>
                        <a:rPr lang="ru-RU" sz="1200" dirty="0">
                          <a:effectLst/>
                          <a:hlinkClick r:id="rId4" action="ppaction://hlinksldjump"/>
                        </a:rPr>
                        <a:t> 4х40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48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Заклепки для крышки люка (2 шт.)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49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Планка – составляющая часть крышки люка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50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hlinkClick r:id="rId4" action="ppaction://hlinksldjump"/>
                        </a:rPr>
                        <a:t>Болт М6х25 (4 шт.)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89041" y="141277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ru-RU" sz="2000" dirty="0" smtClean="0">
                <a:solidFill>
                  <a:srgbClr val="006CA5"/>
                </a:solidFill>
              </a:rPr>
              <a:t>Код </a:t>
            </a:r>
            <a:r>
              <a:rPr lang="ru-RU" sz="2000" dirty="0">
                <a:solidFill>
                  <a:srgbClr val="006CA5"/>
                </a:solidFill>
              </a:rPr>
              <a:t>– </a:t>
            </a:r>
            <a:r>
              <a:rPr lang="en-US" sz="2000" dirty="0">
                <a:solidFill>
                  <a:srgbClr val="006CA5"/>
                </a:solidFill>
              </a:rPr>
              <a:t>ZLL </a:t>
            </a:r>
            <a:r>
              <a:rPr lang="en-US" sz="2000" dirty="0" smtClean="0">
                <a:solidFill>
                  <a:srgbClr val="006CA5"/>
                </a:solidFill>
              </a:rPr>
              <a:t>115</a:t>
            </a:r>
            <a:endParaRPr lang="ru-RU" sz="2000" dirty="0" smtClean="0">
              <a:solidFill>
                <a:srgbClr val="006CA5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5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8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Кронштейны для </a:t>
            </a:r>
            <a:r>
              <a:rPr lang="ru-RU" sz="2400" dirty="0"/>
              <a:t>крепления пружины к коробу чердачной лестницы</a:t>
            </a:r>
            <a:endParaRPr lang="da-DK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218775"/>
              </p:ext>
            </p:extLst>
          </p:nvPr>
        </p:nvGraphicFramePr>
        <p:xfrm>
          <a:off x="358616" y="1196752"/>
          <a:ext cx="8101816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360"/>
                <a:gridCol w="4699851"/>
                <a:gridCol w="270060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8а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Кронштейн 1 правый. Для крепления пружины к коробу чердачной </a:t>
                      </a:r>
                      <a:r>
                        <a:rPr lang="ru-RU" sz="1400" dirty="0" smtClean="0">
                          <a:effectLst/>
                        </a:rPr>
                        <a:t>лестницы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8б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Кронштейн 1 левый. Для крепления пружины к коробу чердачной </a:t>
                      </a:r>
                      <a:r>
                        <a:rPr lang="ru-RU" sz="1400" dirty="0" smtClean="0">
                          <a:effectLst/>
                        </a:rPr>
                        <a:t>лестницы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9а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Кронштейн 2 правый. Для крепления лестницы к </a:t>
                      </a:r>
                      <a:r>
                        <a:rPr lang="ru-RU" sz="1400" dirty="0" smtClean="0">
                          <a:effectLst/>
                        </a:rPr>
                        <a:t>коробу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9б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Кронштейн 2 левый. Для крепления лестницы к </a:t>
                      </a:r>
                      <a:r>
                        <a:rPr lang="ru-RU" sz="1400" dirty="0" smtClean="0">
                          <a:effectLst/>
                        </a:rPr>
                        <a:t>коробу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Кронштейн 3 (2 шт.). Для крепления лестницы к </a:t>
                      </a:r>
                      <a:r>
                        <a:rPr lang="ru-RU" sz="1400" dirty="0" smtClean="0">
                          <a:effectLst/>
                        </a:rPr>
                        <a:t>пружине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268760"/>
            <a:ext cx="720080" cy="100811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5" y="2492896"/>
            <a:ext cx="720080" cy="100811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664869"/>
            <a:ext cx="1656184" cy="7002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3" y="4581128"/>
            <a:ext cx="1656184" cy="72008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120" y="5753102"/>
            <a:ext cx="2403296" cy="307875"/>
          </a:xfrm>
          <a:prstGeom prst="rect">
            <a:avLst/>
          </a:prstGeom>
        </p:spPr>
      </p:pic>
      <p:sp>
        <p:nvSpPr>
          <p:cNvPr id="14" name="Flowchart: Alternate Process 13"/>
          <p:cNvSpPr/>
          <p:nvPr/>
        </p:nvSpPr>
        <p:spPr bwMode="auto">
          <a:xfrm>
            <a:off x="2699792" y="6381328"/>
            <a:ext cx="2598426" cy="346531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8" action="ppaction://hlinksldjump"/>
              </a:rPr>
              <a:t>Вернуться к 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8" action="ppaction://hlinksldjump"/>
              </a:rPr>
              <a:t>ZLL</a:t>
            </a:r>
            <a:r>
              <a:rPr kumimoji="0" lang="en-US" sz="18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8" action="ppaction://hlinksldjump"/>
              </a:rPr>
              <a:t> 115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2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Болты/ шурупы</a:t>
            </a:r>
            <a:endParaRPr lang="da-DK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104099"/>
              </p:ext>
            </p:extLst>
          </p:nvPr>
        </p:nvGraphicFramePr>
        <p:xfrm>
          <a:off x="358616" y="1196752"/>
          <a:ext cx="8101816" cy="490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360"/>
                <a:gridCol w="4699851"/>
                <a:gridCol w="2700605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Саморез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4х20 (3 шт.)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da-DK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Болт М6х20 (10 шт.)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Болт М6х30 (6 шт.)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da-DK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Болт М6х16 (6 шт.)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da-DK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Шайба 7х30 (6 шт.)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da-DK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Саморез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4х40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da-DK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Болт М6х25 (4 шт.)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da-DK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804000" y="1340768"/>
            <a:ext cx="432024" cy="4572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000" y="1943503"/>
            <a:ext cx="424433" cy="62140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6804000" y="2636911"/>
            <a:ext cx="350912" cy="64807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000" y="3303036"/>
            <a:ext cx="370496" cy="702028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000" y="4045023"/>
            <a:ext cx="531500" cy="608113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000" y="4729606"/>
            <a:ext cx="248220" cy="642938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000" y="5396137"/>
            <a:ext cx="304271" cy="697159"/>
          </a:xfrm>
          <a:prstGeom prst="rect">
            <a:avLst/>
          </a:prstGeom>
        </p:spPr>
      </p:pic>
      <p:sp>
        <p:nvSpPr>
          <p:cNvPr id="16" name="Flowchart: Alternate Process 15"/>
          <p:cNvSpPr/>
          <p:nvPr/>
        </p:nvSpPr>
        <p:spPr bwMode="auto">
          <a:xfrm>
            <a:off x="2699792" y="6381328"/>
            <a:ext cx="2598426" cy="346531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10" action="ppaction://hlinksldjump"/>
              </a:rPr>
              <a:t>Вернуться к 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10" action="ppaction://hlinksldjump"/>
              </a:rPr>
              <a:t>ZLL</a:t>
            </a:r>
            <a:r>
              <a:rPr kumimoji="0" lang="en-US" sz="18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10" action="ppaction://hlinksldjump"/>
              </a:rPr>
              <a:t> 115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Запасные части для электрооборудования</a:t>
            </a:r>
            <a:endParaRPr lang="en-US" sz="24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Электрооборудование окон </a:t>
            </a:r>
            <a:r>
              <a:rPr lang="en-US" dirty="0" smtClean="0">
                <a:hlinkClick r:id="rId2" action="ppaction://hlinksldjump"/>
              </a:rPr>
              <a:t>Integra</a:t>
            </a:r>
            <a:br>
              <a:rPr lang="en-US" dirty="0" smtClean="0">
                <a:hlinkClick r:id="rId2" action="ppaction://hlinksldjump"/>
              </a:rPr>
            </a:br>
            <a:endParaRPr lang="en-US" dirty="0" smtClean="0"/>
          </a:p>
          <a:p>
            <a:r>
              <a:rPr lang="ru-RU" dirty="0" smtClean="0">
                <a:hlinkClick r:id="rId3" action="ppaction://hlinksldjump"/>
              </a:rPr>
              <a:t>Комплект крепежа мотора (подходит </a:t>
            </a:r>
            <a:r>
              <a:rPr lang="ru-RU" smtClean="0">
                <a:hlinkClick r:id="rId3" action="ppaction://hlinksldjump"/>
              </a:rPr>
              <a:t>для </a:t>
            </a:r>
            <a:r>
              <a:rPr lang="en-US" smtClean="0">
                <a:hlinkClick r:id="rId3" action="ppaction://hlinksldjump"/>
              </a:rPr>
              <a:t>KMG </a:t>
            </a:r>
            <a:r>
              <a:rPr lang="en-US" dirty="0" smtClean="0">
                <a:hlinkClick r:id="rId3" action="ppaction://hlinksldjump"/>
              </a:rPr>
              <a:t>100</a:t>
            </a:r>
            <a:r>
              <a:rPr lang="ru-RU" dirty="0" smtClean="0"/>
              <a:t>)</a:t>
            </a:r>
          </a:p>
          <a:p>
            <a:r>
              <a:rPr lang="ru-RU" dirty="0" smtClean="0">
                <a:hlinkClick r:id="rId4" action="ppaction://hlinksldjump"/>
              </a:rPr>
              <a:t>Цепь мотора (подходит </a:t>
            </a:r>
            <a:r>
              <a:rPr lang="ru-RU" smtClean="0">
                <a:hlinkClick r:id="rId4" action="ppaction://hlinksldjump"/>
              </a:rPr>
              <a:t>для </a:t>
            </a:r>
            <a:r>
              <a:rPr lang="en-US" smtClean="0">
                <a:hlinkClick r:id="rId4" action="ppaction://hlinksldjump"/>
              </a:rPr>
              <a:t>KMG </a:t>
            </a:r>
            <a:r>
              <a:rPr lang="en-US" dirty="0" smtClean="0">
                <a:hlinkClick r:id="rId4" action="ppaction://hlinksldjump"/>
              </a:rPr>
              <a:t>100</a:t>
            </a:r>
            <a:r>
              <a:rPr lang="ru-RU" dirty="0" smtClean="0">
                <a:hlinkClick r:id="rId4" action="ppaction://hlinksldjump"/>
              </a:rPr>
              <a:t>)</a:t>
            </a:r>
            <a:endParaRPr lang="en-US" dirty="0" smtClean="0"/>
          </a:p>
          <a:p>
            <a:r>
              <a:rPr lang="ru-RU" dirty="0" smtClean="0">
                <a:hlinkClick r:id="rId5" action="ppaction://hlinksldjump"/>
              </a:rPr>
              <a:t>Блок управления/трансформатор (подходит </a:t>
            </a:r>
            <a:r>
              <a:rPr lang="ru-RU" smtClean="0">
                <a:hlinkClick r:id="rId5" action="ppaction://hlinksldjump"/>
              </a:rPr>
              <a:t>для </a:t>
            </a:r>
            <a:r>
              <a:rPr lang="en-US" smtClean="0">
                <a:hlinkClick r:id="rId5" action="ppaction://hlinksldjump"/>
              </a:rPr>
              <a:t>KMX </a:t>
            </a:r>
            <a:r>
              <a:rPr lang="en-US" dirty="0" smtClean="0">
                <a:hlinkClick r:id="rId5" action="ppaction://hlinksldjump"/>
              </a:rPr>
              <a:t>100</a:t>
            </a:r>
            <a:r>
              <a:rPr lang="ru-RU" dirty="0" smtClean="0">
                <a:hlinkClick r:id="rId5" action="ppaction://hlinksldjump"/>
              </a:rPr>
              <a:t>)</a:t>
            </a:r>
            <a:endParaRPr lang="en-US" dirty="0" smtClean="0"/>
          </a:p>
          <a:p>
            <a:r>
              <a:rPr lang="ru-RU" dirty="0" smtClean="0">
                <a:hlinkClick r:id="rId6" action="ppaction://hlinksldjump"/>
              </a:rPr>
              <a:t>Датчик дождя (подходит </a:t>
            </a:r>
            <a:r>
              <a:rPr lang="ru-RU" smtClean="0">
                <a:hlinkClick r:id="rId6" action="ppaction://hlinksldjump"/>
              </a:rPr>
              <a:t>для </a:t>
            </a:r>
            <a:r>
              <a:rPr lang="en-US" smtClean="0">
                <a:hlinkClick r:id="rId6" action="ppaction://hlinksldjump"/>
              </a:rPr>
              <a:t>KMX </a:t>
            </a:r>
            <a:r>
              <a:rPr lang="en-US" dirty="0" smtClean="0">
                <a:hlinkClick r:id="rId6" action="ppaction://hlinksldjump"/>
              </a:rPr>
              <a:t>100</a:t>
            </a:r>
            <a:r>
              <a:rPr lang="en-US" smtClean="0">
                <a:hlinkClick r:id="rId6" action="ppaction://hlinksldjump"/>
              </a:rPr>
              <a:t>, KMX </a:t>
            </a:r>
            <a:r>
              <a:rPr lang="en-US" dirty="0" smtClean="0">
                <a:hlinkClick r:id="rId6" action="ppaction://hlinksldjump"/>
              </a:rPr>
              <a:t>200</a:t>
            </a:r>
            <a:r>
              <a:rPr lang="ru-RU" dirty="0" smtClean="0">
                <a:hlinkClick r:id="rId6" action="ppaction://hlinksldjump"/>
              </a:rPr>
              <a:t>)</a:t>
            </a:r>
            <a:endParaRPr lang="en-US" dirty="0" smtClean="0"/>
          </a:p>
          <a:p>
            <a:r>
              <a:rPr lang="ru-RU" dirty="0" smtClean="0">
                <a:hlinkClick r:id="rId7" action="ppaction://hlinksldjump"/>
              </a:rPr>
              <a:t>Магнит </a:t>
            </a:r>
            <a:r>
              <a:rPr lang="en-US" dirty="0" smtClean="0">
                <a:hlinkClick r:id="rId7" action="ppaction://hlinksldjump"/>
              </a:rPr>
              <a:t>IO</a:t>
            </a:r>
            <a:endParaRPr lang="en-US" dirty="0" smtClean="0"/>
          </a:p>
          <a:p>
            <a:r>
              <a:rPr lang="ru-RU" dirty="0" smtClean="0">
                <a:hlinkClick r:id="rId8" action="ppaction://hlinksldjump"/>
              </a:rPr>
              <a:t>Крышка </a:t>
            </a:r>
            <a:r>
              <a:rPr lang="ru-RU" smtClean="0">
                <a:hlinkClick r:id="rId8" action="ppaction://hlinksldjump"/>
              </a:rPr>
              <a:t>двигателя </a:t>
            </a:r>
            <a:r>
              <a:rPr lang="en-US" smtClean="0">
                <a:hlinkClick r:id="rId8" action="ppaction://hlinksldjump"/>
              </a:rPr>
              <a:t>KMX </a:t>
            </a:r>
            <a:r>
              <a:rPr lang="en-US" dirty="0" smtClean="0">
                <a:hlinkClick r:id="rId8" action="ppaction://hlinksldjump"/>
              </a:rPr>
              <a:t>200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9" action="ppaction://hlinksldjump"/>
              </a:rPr>
              <a:t>Консоль датчика дождя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235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10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Комплект крепежа мотора </a:t>
            </a:r>
            <a:br>
              <a:rPr lang="ru-RU" sz="2400" dirty="0" smtClean="0"/>
            </a:br>
            <a:r>
              <a:rPr lang="ru-RU" sz="1600" dirty="0" smtClean="0"/>
              <a:t>подходит </a:t>
            </a:r>
            <a:r>
              <a:rPr lang="ru-RU" sz="1600" smtClean="0"/>
              <a:t>для </a:t>
            </a:r>
            <a:r>
              <a:rPr lang="en-US" sz="1600" smtClean="0"/>
              <a:t>KMG </a:t>
            </a:r>
            <a:r>
              <a:rPr lang="en-US" sz="1600" dirty="0" smtClean="0"/>
              <a:t>100</a:t>
            </a:r>
            <a:endParaRPr lang="en-US" sz="16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5"/>
            <a:r>
              <a:rPr lang="ru-RU" sz="2000" dirty="0" smtClean="0">
                <a:solidFill>
                  <a:srgbClr val="006CA5"/>
                </a:solidFill>
              </a:rPr>
              <a:t>Код 862085</a:t>
            </a:r>
            <a:endParaRPr lang="en-US" sz="2000" dirty="0">
              <a:solidFill>
                <a:srgbClr val="006CA5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236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2071678"/>
            <a:ext cx="183801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Цепь мотора </a:t>
            </a:r>
            <a:br>
              <a:rPr lang="ru-RU" dirty="0" smtClean="0"/>
            </a:br>
            <a:r>
              <a:rPr lang="ru-RU" sz="1800" dirty="0" smtClean="0"/>
              <a:t>подходит </a:t>
            </a:r>
            <a:r>
              <a:rPr lang="ru-RU" sz="1800" smtClean="0"/>
              <a:t>для </a:t>
            </a:r>
            <a:r>
              <a:rPr lang="en-US" sz="1800" smtClean="0"/>
              <a:t>KMG </a:t>
            </a:r>
            <a:r>
              <a:rPr lang="en-US" sz="1800" dirty="0" smtClean="0"/>
              <a:t>100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5"/>
            <a:r>
              <a:rPr lang="ru-RU" sz="2000" dirty="0" smtClean="0">
                <a:solidFill>
                  <a:srgbClr val="006CA5"/>
                </a:solidFill>
              </a:rPr>
              <a:t>Код 862096</a:t>
            </a:r>
            <a:endParaRPr lang="en-US" sz="2000" dirty="0" smtClean="0">
              <a:solidFill>
                <a:srgbClr val="006CA5"/>
              </a:solidFill>
            </a:endParaRP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237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86248" y="2214554"/>
            <a:ext cx="4429156" cy="2571768"/>
            <a:chOff x="4214810" y="2214554"/>
            <a:chExt cx="4429156" cy="257176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810" y="2214554"/>
              <a:ext cx="4429156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 bwMode="auto">
            <a:xfrm>
              <a:off x="7429520" y="4357694"/>
              <a:ext cx="1071570" cy="42862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Блок управления</a:t>
            </a:r>
            <a:r>
              <a:rPr lang="en-US" dirty="0" smtClean="0"/>
              <a:t>/</a:t>
            </a:r>
            <a:r>
              <a:rPr lang="ru-RU" dirty="0" smtClean="0"/>
              <a:t>трансформатор</a:t>
            </a:r>
            <a:br>
              <a:rPr lang="ru-RU" dirty="0" smtClean="0"/>
            </a:br>
            <a:r>
              <a:rPr lang="ru-RU" sz="1800" dirty="0" smtClean="0"/>
              <a:t>подходит </a:t>
            </a:r>
            <a:r>
              <a:rPr lang="ru-RU" sz="1800" smtClean="0"/>
              <a:t>для </a:t>
            </a:r>
            <a:r>
              <a:rPr lang="en-US" sz="1800" smtClean="0"/>
              <a:t>KMX </a:t>
            </a:r>
            <a:r>
              <a:rPr lang="en-US" sz="1800" dirty="0" smtClean="0"/>
              <a:t>100</a:t>
            </a:r>
            <a:endParaRPr lang="en-US" sz="18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5"/>
            <a:r>
              <a:rPr lang="ru-RU" sz="2000" dirty="0" smtClean="0">
                <a:solidFill>
                  <a:srgbClr val="006CA5"/>
                </a:solidFill>
              </a:rPr>
              <a:t>Код 86</a:t>
            </a:r>
            <a:r>
              <a:rPr lang="en-US" sz="2000" dirty="0" smtClean="0">
                <a:solidFill>
                  <a:srgbClr val="006CA5"/>
                </a:solidFill>
              </a:rPr>
              <a:t>0985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238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00174"/>
            <a:ext cx="334265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DFD</a:t>
            </a:r>
            <a:endParaRPr lang="ru-RU" dirty="0" smtClean="0"/>
          </a:p>
          <a:p>
            <a:r>
              <a:rPr lang="en-US" smtClean="0">
                <a:hlinkClick r:id="rId3" action="ppaction://hlinksldjump"/>
              </a:rPr>
              <a:t>DKL</a:t>
            </a:r>
            <a:endParaRPr lang="en-US" dirty="0" smtClean="0"/>
          </a:p>
          <a:p>
            <a:r>
              <a:rPr lang="en-US" dirty="0" smtClean="0"/>
              <a:t>DML</a:t>
            </a:r>
          </a:p>
          <a:p>
            <a:r>
              <a:rPr lang="en-US" dirty="0" smtClean="0">
                <a:hlinkClick r:id="rId4" action="ppaction://hlinksldjump"/>
              </a:rPr>
              <a:t>DSL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FHC</a:t>
            </a:r>
            <a:endParaRPr lang="en-US" dirty="0" smtClean="0"/>
          </a:p>
          <a:p>
            <a:r>
              <a:rPr lang="en-US" dirty="0" smtClean="0">
                <a:hlinkClick r:id="rId6" action="ppaction://hlinksldjump"/>
              </a:rPr>
              <a:t>FHL</a:t>
            </a:r>
            <a:endParaRPr lang="en-US" dirty="0" smtClean="0"/>
          </a:p>
          <a:p>
            <a:r>
              <a:rPr lang="en-US" dirty="0" smtClean="0">
                <a:hlinkClick r:id="rId7" action="ppaction://hlinksldjump"/>
              </a:rPr>
              <a:t>MHL</a:t>
            </a:r>
            <a:endParaRPr lang="ru-RU" dirty="0" smtClean="0"/>
          </a:p>
          <a:p>
            <a:r>
              <a:rPr lang="en-US" dirty="0" smtClean="0">
                <a:hlinkClick r:id="rId8" action="ppaction://hlinksldjump"/>
              </a:rPr>
              <a:t>MML, MSL</a:t>
            </a:r>
            <a:endParaRPr lang="en-US" dirty="0" smtClean="0"/>
          </a:p>
          <a:p>
            <a:r>
              <a:rPr lang="en-US" dirty="0" smtClean="0">
                <a:hlinkClick r:id="rId9" action="ppaction://hlinksldjump"/>
              </a:rPr>
              <a:t>PAL</a:t>
            </a:r>
            <a:endParaRPr lang="en-US" dirty="0" smtClean="0"/>
          </a:p>
          <a:p>
            <a:r>
              <a:rPr lang="en-US" dirty="0" smtClean="0">
                <a:hlinkClick r:id="rId10" action="ppaction://hlinksldjump"/>
              </a:rPr>
              <a:t>PML</a:t>
            </a:r>
            <a:endParaRPr lang="en-US" dirty="0" smtClean="0"/>
          </a:p>
          <a:p>
            <a:r>
              <a:rPr lang="en-US" dirty="0" smtClean="0">
                <a:hlinkClick r:id="rId11" action="ppaction://hlinksldjump"/>
              </a:rPr>
              <a:t>RHL</a:t>
            </a:r>
            <a:endParaRPr lang="en-US" dirty="0" smtClean="0"/>
          </a:p>
          <a:p>
            <a:r>
              <a:rPr lang="en-US" dirty="0" smtClean="0">
                <a:hlinkClick r:id="rId12" action="ppaction://hlinksldjump"/>
              </a:rPr>
              <a:t>RFL</a:t>
            </a:r>
            <a:endParaRPr lang="en-US" dirty="0" smtClean="0"/>
          </a:p>
          <a:p>
            <a:r>
              <a:rPr lang="en-US" dirty="0" smtClean="0"/>
              <a:t>RML</a:t>
            </a:r>
          </a:p>
          <a:p>
            <a:r>
              <a:rPr lang="en-US" dirty="0" smtClean="0">
                <a:hlinkClick r:id="rId13" action="ppaction://hlinksldjump"/>
              </a:rPr>
              <a:t>RSL</a:t>
            </a:r>
            <a:endParaRPr lang="en-US" dirty="0" smtClean="0"/>
          </a:p>
          <a:p>
            <a:r>
              <a:rPr lang="en-US" dirty="0" smtClean="0">
                <a:hlinkClick r:id="rId14" action="ppaction://hlinksldjump"/>
              </a:rPr>
              <a:t>ZIL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239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15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2400" dirty="0" smtClean="0"/>
              <a:t>Запасные части для штор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Прижимная П-образная рамка стеклопакета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/>
              <a:t>VELUX PREMIUM</a:t>
            </a:r>
            <a:r>
              <a:rPr lang="da-DK" sz="1600" dirty="0"/>
              <a:t> (</a:t>
            </a:r>
            <a:r>
              <a:rPr lang="da-DK" sz="1600" dirty="0" err="1"/>
              <a:t>например</a:t>
            </a:r>
            <a:r>
              <a:rPr lang="da-DK" sz="1600" dirty="0"/>
              <a:t>,  GGL M</a:t>
            </a:r>
            <a:r>
              <a:rPr lang="en-US" sz="1600" dirty="0">
                <a:solidFill>
                  <a:srgbClr val="FF0000"/>
                </a:solidFill>
              </a:rPr>
              <a:t>K</a:t>
            </a:r>
            <a:r>
              <a:rPr lang="da-DK" sz="1600" dirty="0"/>
              <a:t>08 3</a:t>
            </a:r>
            <a:r>
              <a:rPr lang="da-DK" sz="1600" dirty="0">
                <a:solidFill>
                  <a:srgbClr val="FF0000"/>
                </a:solidFill>
              </a:rPr>
              <a:t>0</a:t>
            </a:r>
            <a:r>
              <a:rPr lang="da-DK" sz="1600" dirty="0"/>
              <a:t>70</a:t>
            </a:r>
            <a:r>
              <a:rPr lang="da-DK" sz="1600" dirty="0" smtClean="0"/>
              <a:t>) – </a:t>
            </a:r>
            <a:r>
              <a:rPr lang="ru-RU" sz="1600" dirty="0" smtClean="0"/>
              <a:t>Алюминий</a:t>
            </a:r>
            <a:endParaRPr lang="ru-RU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579240"/>
            <a:ext cx="5880521" cy="3649960"/>
          </a:xfrm>
        </p:spPr>
        <p:txBody>
          <a:bodyPr/>
          <a:lstStyle/>
          <a:p>
            <a:pPr marL="2171700" lvl="4" indent="-342900">
              <a:defRPr/>
            </a:pPr>
            <a:r>
              <a:rPr lang="ru-RU" sz="1800" dirty="0" smtClean="0"/>
              <a:t>G</a:t>
            </a:r>
            <a:r>
              <a:rPr lang="en-US" sz="1800" dirty="0" smtClean="0"/>
              <a:t>GL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	</a:t>
            </a:r>
            <a:r>
              <a:rPr lang="ru-RU" dirty="0" smtClean="0"/>
              <a:t>	</a:t>
            </a:r>
          </a:p>
          <a:p>
            <a:pPr lvl="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02			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600031CK020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lvl="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04			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600031CK040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</a:p>
          <a:p>
            <a:pPr lvl="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F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04			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600031FK040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</a:p>
          <a:p>
            <a:pPr lvl="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F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06			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600031FK060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	</a:t>
            </a:r>
          </a:p>
          <a:p>
            <a:pPr lvl="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04			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600031MK040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		 </a:t>
            </a:r>
          </a:p>
          <a:p>
            <a:pPr lvl="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06			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600031MK060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</a:p>
          <a:p>
            <a:pPr lvl="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08			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600031MK080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</a:p>
          <a:p>
            <a:pPr lvl="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10			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600031MK100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		</a:t>
            </a:r>
          </a:p>
          <a:p>
            <a:pPr lvl="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06			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600031PK060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		</a:t>
            </a:r>
          </a:p>
          <a:p>
            <a:pPr lvl="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08			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600031PK080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		</a:t>
            </a:r>
          </a:p>
          <a:p>
            <a:pPr lvl="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06			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600031SK060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</a:p>
          <a:p>
            <a:pPr lvl="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08			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600031SK080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			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500174"/>
            <a:ext cx="300039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 bwMode="auto">
          <a:xfrm rot="16200000" flipH="1">
            <a:off x="5000628" y="1928802"/>
            <a:ext cx="1000132" cy="571504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Flowchart: Alternate Process 8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20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Монтажный комплект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Упаковка фиксаторов шнура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240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2400" dirty="0" smtClean="0"/>
              <a:t>Запасные части для штор</a:t>
            </a:r>
            <a:r>
              <a:rPr lang="en-US" sz="2400" dirty="0" smtClean="0"/>
              <a:t> DFD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штор</a:t>
            </a:r>
            <a:r>
              <a:rPr lang="en-US" sz="1600" dirty="0" smtClean="0"/>
              <a:t> DFD</a:t>
            </a:r>
            <a:r>
              <a:rPr lang="en-US" sz="1600" smtClean="0"/>
              <a:t>, DKL</a:t>
            </a:r>
            <a:r>
              <a:rPr lang="en-US" sz="1600" dirty="0" smtClean="0"/>
              <a:t>, RFL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Монтажный комплект</a:t>
            </a:r>
            <a:endParaRPr lang="en-US" sz="2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214422"/>
            <a:ext cx="8439150" cy="5105400"/>
          </a:xfrm>
        </p:spPr>
        <p:txBody>
          <a:bodyPr/>
          <a:lstStyle/>
          <a:p>
            <a:r>
              <a:rPr lang="ru-RU" dirty="0" smtClean="0"/>
              <a:t>Подходит для штор </a:t>
            </a:r>
            <a:r>
              <a:rPr lang="en-US" dirty="0" smtClean="0"/>
              <a:t>DFD</a:t>
            </a:r>
            <a:r>
              <a:rPr lang="en-US" smtClean="0"/>
              <a:t>, DKL</a:t>
            </a:r>
            <a:r>
              <a:rPr lang="en-US" dirty="0" smtClean="0"/>
              <a:t>, RFL</a:t>
            </a:r>
            <a:r>
              <a:rPr lang="ru-RU" dirty="0" smtClean="0"/>
              <a:t> </a:t>
            </a:r>
            <a:r>
              <a:rPr lang="ru-RU" b="1" dirty="0" smtClean="0"/>
              <a:t>(</a:t>
            </a:r>
            <a:r>
              <a:rPr lang="en-US" b="1" dirty="0" smtClean="0"/>
              <a:t>slim line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sz="1600" dirty="0" smtClean="0"/>
              <a:t>2003-2015 </a:t>
            </a:r>
            <a:r>
              <a:rPr lang="ru-RU" sz="1600" dirty="0" err="1" smtClean="0"/>
              <a:t>гг</a:t>
            </a:r>
            <a:endParaRPr lang="en-US" sz="1600" dirty="0" smtClean="0"/>
          </a:p>
          <a:p>
            <a:endParaRPr lang="en-US" dirty="0" smtClean="0"/>
          </a:p>
          <a:p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 lvl="5"/>
            <a:r>
              <a:rPr lang="ru-RU" sz="2000" dirty="0" smtClean="0">
                <a:solidFill>
                  <a:srgbClr val="006CA5"/>
                </a:solidFill>
              </a:rPr>
              <a:t>Код 8</a:t>
            </a:r>
            <a:r>
              <a:rPr lang="en-US" sz="2000" dirty="0" smtClean="0">
                <a:solidFill>
                  <a:srgbClr val="006CA5"/>
                </a:solidFill>
              </a:rPr>
              <a:t>30108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241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214554"/>
            <a:ext cx="2643206" cy="280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шторам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</a:t>
            </a:r>
            <a:r>
              <a:rPr lang="en-US" sz="1600" dirty="0" smtClean="0"/>
              <a:t>DFD</a:t>
            </a:r>
            <a:r>
              <a:rPr lang="en-US" sz="1600" smtClean="0"/>
              <a:t>, DKL</a:t>
            </a:r>
            <a:r>
              <a:rPr lang="en-US" sz="1600" dirty="0" smtClean="0"/>
              <a:t>, FHL, RFL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Упаковка фиксаторов шнура</a:t>
            </a:r>
            <a:endParaRPr lang="en-US" sz="2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Подходит для штор </a:t>
            </a:r>
            <a:r>
              <a:rPr lang="en-US" dirty="0" smtClean="0"/>
              <a:t>DFD</a:t>
            </a:r>
            <a:r>
              <a:rPr lang="en-US" smtClean="0"/>
              <a:t>, DKL</a:t>
            </a:r>
            <a:r>
              <a:rPr lang="en-US" dirty="0" smtClean="0"/>
              <a:t>, FHL, RFL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en-US" b="1" dirty="0" smtClean="0">
                <a:solidFill>
                  <a:srgbClr val="FF0000"/>
                </a:solidFill>
              </a:rPr>
              <a:t>slim line)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sz="1600" dirty="0"/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lvl="5"/>
            <a:r>
              <a:rPr lang="ru-RU" sz="2000" dirty="0" smtClean="0">
                <a:solidFill>
                  <a:srgbClr val="006CA5"/>
                </a:solidFill>
              </a:rPr>
              <a:t>Код - </a:t>
            </a:r>
            <a:r>
              <a:rPr lang="en-US" sz="2000" dirty="0" smtClean="0">
                <a:solidFill>
                  <a:srgbClr val="006CA5"/>
                </a:solidFill>
              </a:rPr>
              <a:t>948513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242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071678"/>
            <a:ext cx="25984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шторам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Комплект торцевых заглушек ручки-планки</a:t>
            </a:r>
            <a:endParaRPr lang="en-US" dirty="0" smtClean="0"/>
          </a:p>
          <a:p>
            <a:r>
              <a:rPr lang="ru-RU" dirty="0" smtClean="0">
                <a:hlinkClick r:id="rId3" action="ppaction://hlinksldjump"/>
              </a:rPr>
              <a:t>Монтажный комплект</a:t>
            </a:r>
            <a:endParaRPr lang="en-US" dirty="0" smtClean="0"/>
          </a:p>
          <a:p>
            <a:r>
              <a:rPr lang="ru-RU" dirty="0" smtClean="0">
                <a:hlinkClick r:id="rId4" action="ppaction://hlinksldjump"/>
              </a:rPr>
              <a:t>Упаковка фиксаторов шнура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243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5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2400" dirty="0" smtClean="0"/>
              <a:t>Запасные части для </a:t>
            </a:r>
            <a:r>
              <a:rPr lang="ru-RU" sz="2400" smtClean="0"/>
              <a:t>штор</a:t>
            </a:r>
            <a:r>
              <a:rPr lang="en-US" sz="2400" smtClean="0"/>
              <a:t> DKL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Подходит для </a:t>
            </a:r>
            <a:r>
              <a:rPr lang="ru-RU" smtClean="0"/>
              <a:t>штор </a:t>
            </a:r>
            <a:r>
              <a:rPr lang="en-US" smtClean="0"/>
              <a:t>DKL</a:t>
            </a:r>
            <a:r>
              <a:rPr lang="en-US" dirty="0" smtClean="0"/>
              <a:t>, RFL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en-US" b="1" dirty="0" smtClean="0">
                <a:solidFill>
                  <a:srgbClr val="FF0000"/>
                </a:solidFill>
              </a:rPr>
              <a:t>slim line)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sz="1600" dirty="0"/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5"/>
            <a:r>
              <a:rPr lang="ru-RU" sz="2000" dirty="0" smtClean="0">
                <a:solidFill>
                  <a:srgbClr val="006CA5"/>
                </a:solidFill>
              </a:rPr>
              <a:t>Код 948445</a:t>
            </a:r>
            <a:endParaRPr lang="en-US" sz="2000" dirty="0">
              <a:solidFill>
                <a:srgbClr val="006CA5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244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</a:t>
            </a:r>
            <a:r>
              <a:rPr lang="ru-RU" sz="1600" smtClean="0"/>
              <a:t>штор</a:t>
            </a:r>
            <a:r>
              <a:rPr lang="en-US" sz="1600" smtClean="0"/>
              <a:t> DKL</a:t>
            </a:r>
            <a:r>
              <a:rPr lang="en-US" sz="1600" dirty="0" smtClean="0"/>
              <a:t>, RFL</a:t>
            </a:r>
            <a:br>
              <a:rPr lang="en-US" sz="1600" dirty="0" smtClean="0"/>
            </a:br>
            <a:r>
              <a:rPr lang="ru-RU" sz="2000" dirty="0" smtClean="0"/>
              <a:t>Комплект торцевых заглушек ручки-планки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857364"/>
            <a:ext cx="337106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шторам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Аккумуляторная батарея</a:t>
            </a:r>
            <a:endParaRPr lang="en-US" dirty="0" smtClean="0"/>
          </a:p>
          <a:p>
            <a:r>
              <a:rPr lang="ru-RU" dirty="0" smtClean="0">
                <a:hlinkClick r:id="rId3" action="ppaction://hlinksldjump"/>
              </a:rPr>
              <a:t>Монтажный комплект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245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2400" dirty="0" smtClean="0"/>
              <a:t>Запасные части для штор</a:t>
            </a:r>
            <a:r>
              <a:rPr lang="en-US" sz="2400" dirty="0" smtClean="0"/>
              <a:t> DSL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Подходит для штор </a:t>
            </a:r>
            <a:r>
              <a:rPr lang="en-US" dirty="0" smtClean="0"/>
              <a:t>DSL, RSL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sz="16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5"/>
            <a:r>
              <a:rPr lang="ru-RU" sz="2000" dirty="0" smtClean="0">
                <a:solidFill>
                  <a:srgbClr val="006CA5"/>
                </a:solidFill>
              </a:rPr>
              <a:t>Код </a:t>
            </a:r>
            <a:r>
              <a:rPr lang="en-US" sz="2000" dirty="0" smtClean="0">
                <a:solidFill>
                  <a:srgbClr val="006CA5"/>
                </a:solidFill>
              </a:rPr>
              <a:t>833442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246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1600" dirty="0" smtClean="0"/>
              <a:t>Запасные части для штор</a:t>
            </a:r>
            <a:r>
              <a:rPr lang="en-US" sz="1600" dirty="0" smtClean="0"/>
              <a:t> DSL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Аккумуляторная батарея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3872" y="2357430"/>
            <a:ext cx="347664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шторам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штор</a:t>
            </a:r>
            <a:r>
              <a:rPr lang="en-US" sz="1600" dirty="0" smtClean="0"/>
              <a:t> DSL, RSL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Монтажный комплект</a:t>
            </a:r>
            <a:endParaRPr lang="ru-R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Подходит для штор </a:t>
            </a:r>
            <a:r>
              <a:rPr lang="en-US" dirty="0" smtClean="0"/>
              <a:t>DSL, RSL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sz="16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5"/>
            <a:r>
              <a:rPr lang="ru-RU" sz="2000" dirty="0" smtClean="0">
                <a:solidFill>
                  <a:srgbClr val="006CA5"/>
                </a:solidFill>
              </a:rPr>
              <a:t>Код 931992</a:t>
            </a:r>
            <a:endParaRPr lang="en-US" sz="2000" dirty="0" smtClean="0">
              <a:solidFill>
                <a:srgbClr val="006CA5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247</a:t>
            </a:fld>
            <a:endParaRPr lang="da-DK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785926"/>
            <a:ext cx="24288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шторам </a:t>
            </a:r>
            <a:endParaRPr lang="ru-RU" dirty="0"/>
          </a:p>
        </p:txBody>
      </p:sp>
      <p:sp>
        <p:nvSpPr>
          <p:cNvPr id="9" name="Flowchart: Alternate Process 8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Запасные части для штор </a:t>
            </a:r>
            <a:r>
              <a:rPr lang="en-US" sz="2400" dirty="0" smtClean="0"/>
              <a:t>FHC</a:t>
            </a:r>
            <a:endParaRPr lang="en-US" sz="24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Монтажный комплект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248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штор </a:t>
            </a:r>
            <a:r>
              <a:rPr lang="en-US" sz="1600" dirty="0" smtClean="0"/>
              <a:t>FHC, FHL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Монтажный комплект</a:t>
            </a:r>
            <a:endParaRPr lang="en-US" sz="2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Подходит для штор </a:t>
            </a:r>
            <a:r>
              <a:rPr lang="en-US" dirty="0" smtClean="0"/>
              <a:t>FHC, FHL </a:t>
            </a:r>
            <a:r>
              <a:rPr lang="ru-RU" b="1" dirty="0" smtClean="0"/>
              <a:t>(</a:t>
            </a:r>
            <a:r>
              <a:rPr lang="en-US" b="1" dirty="0" smtClean="0"/>
              <a:t>slim line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sz="1600" dirty="0"/>
          </a:p>
          <a:p>
            <a:pPr marL="0" indent="0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en-US" dirty="0" smtClean="0"/>
          </a:p>
          <a:p>
            <a:pPr lvl="5"/>
            <a:r>
              <a:rPr lang="ru-RU" sz="2000" dirty="0" smtClean="0">
                <a:solidFill>
                  <a:srgbClr val="006CA5"/>
                </a:solidFill>
              </a:rPr>
              <a:t>Код - 830200</a:t>
            </a:r>
            <a:endParaRPr lang="en-US" sz="2000" dirty="0">
              <a:solidFill>
                <a:srgbClr val="006CA5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249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2214554"/>
            <a:ext cx="2474881" cy="256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шторам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Прижимная П-образная рамка стеклопакета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VELUX PREMIUM (например,  GGL M</a:t>
            </a:r>
            <a:r>
              <a:rPr lang="ru-RU" sz="1600" dirty="0" smtClean="0">
                <a:solidFill>
                  <a:srgbClr val="FF0000"/>
                </a:solidFill>
              </a:rPr>
              <a:t>K</a:t>
            </a:r>
            <a:r>
              <a:rPr lang="ru-RU" sz="1600" dirty="0" smtClean="0"/>
              <a:t>08 3</a:t>
            </a:r>
            <a:r>
              <a:rPr lang="ru-RU" sz="1600" dirty="0">
                <a:solidFill>
                  <a:srgbClr val="FF0000"/>
                </a:solidFill>
              </a:rPr>
              <a:t>1</a:t>
            </a:r>
            <a:r>
              <a:rPr lang="ru-RU" sz="1600" dirty="0" smtClean="0"/>
              <a:t>70) – Медь</a:t>
            </a:r>
            <a:endParaRPr lang="ru-RU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579240"/>
            <a:ext cx="5880521" cy="3649960"/>
          </a:xfrm>
        </p:spPr>
        <p:txBody>
          <a:bodyPr/>
          <a:lstStyle/>
          <a:p>
            <a:pPr marL="2171700" lvl="4" indent="-342900">
              <a:defRPr/>
            </a:pPr>
            <a:r>
              <a:rPr lang="ru-RU" sz="1800" dirty="0" smtClean="0"/>
              <a:t>GGL:</a:t>
            </a:r>
            <a:br>
              <a:rPr lang="ru-RU" sz="1800" dirty="0" smtClean="0"/>
            </a:br>
            <a:r>
              <a:rPr lang="ru-RU" sz="1800" dirty="0" smtClean="0"/>
              <a:t>	</a:t>
            </a:r>
            <a:r>
              <a:rPr lang="ru-RU" dirty="0" smtClean="0"/>
              <a:t>	</a:t>
            </a:r>
          </a:p>
          <a:p>
            <a:pPr lvl="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CK02			600031CK021  </a:t>
            </a:r>
          </a:p>
          <a:p>
            <a:pPr lvl="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CK04			600031CK041 		</a:t>
            </a:r>
          </a:p>
          <a:p>
            <a:pPr lvl="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FK04			600031FK041 		</a:t>
            </a:r>
          </a:p>
          <a:p>
            <a:pPr lvl="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FK06			600031FK061 	</a:t>
            </a:r>
          </a:p>
          <a:p>
            <a:pPr lvl="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MK04			600031MK041 		 </a:t>
            </a:r>
          </a:p>
          <a:p>
            <a:pPr lvl="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MK06			600031MK061 		</a:t>
            </a:r>
          </a:p>
          <a:p>
            <a:pPr lvl="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MK08			600031MK081 		</a:t>
            </a:r>
          </a:p>
          <a:p>
            <a:pPr lvl="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MK10			600031MK101 		</a:t>
            </a:r>
          </a:p>
          <a:p>
            <a:pPr lvl="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PK06			600031PK061		</a:t>
            </a:r>
          </a:p>
          <a:p>
            <a:pPr lvl="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PK08			600031PK081 		</a:t>
            </a:r>
          </a:p>
          <a:p>
            <a:pPr lvl="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SK06			600031SK061 		</a:t>
            </a:r>
          </a:p>
          <a:p>
            <a:pPr lvl="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SK08			600031SK081 			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500174"/>
            <a:ext cx="300039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 bwMode="auto">
          <a:xfrm rot="16200000" flipH="1">
            <a:off x="5000628" y="1928802"/>
            <a:ext cx="1000132" cy="571504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Flowchart: Alternate Process 8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4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Запасные части для штор </a:t>
            </a:r>
            <a:r>
              <a:rPr lang="en-US" sz="2400" dirty="0" smtClean="0"/>
              <a:t>FHL</a:t>
            </a:r>
            <a:endParaRPr lang="en-US" sz="24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Монтажный комплект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Упаковка фиксаторов шнура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250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Запасные части для маркизета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Комплект крючков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251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Комплект крючков для маркизета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Подходит для маркизетов </a:t>
            </a:r>
            <a:r>
              <a:rPr lang="en-US" dirty="0" smtClean="0"/>
              <a:t>MHL, MIE</a:t>
            </a:r>
          </a:p>
          <a:p>
            <a:endParaRPr lang="ru-RU" dirty="0" smtClean="0"/>
          </a:p>
          <a:p>
            <a:endParaRPr lang="ru-RU" dirty="0" smtClean="0"/>
          </a:p>
          <a:p>
            <a:pPr lvl="3">
              <a:buNone/>
            </a:pPr>
            <a:r>
              <a:rPr lang="ru-RU" sz="2000" dirty="0" smtClean="0">
                <a:solidFill>
                  <a:srgbClr val="006CA5"/>
                </a:solidFill>
              </a:rPr>
              <a:t>	Код - </a:t>
            </a:r>
            <a:r>
              <a:rPr lang="en-US" sz="2000" dirty="0" smtClean="0">
                <a:solidFill>
                  <a:srgbClr val="006CA5"/>
                </a:solidFill>
              </a:rPr>
              <a:t>831757</a:t>
            </a:r>
            <a:endParaRPr lang="ru-RU" sz="2000" dirty="0" smtClean="0">
              <a:solidFill>
                <a:srgbClr val="006CA5"/>
              </a:solidFill>
            </a:endParaRP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252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2000240"/>
            <a:ext cx="257176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шторам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Установочный фиксатор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Подходит для маркизетов </a:t>
            </a:r>
            <a:r>
              <a:rPr lang="en-US" dirty="0" smtClean="0"/>
              <a:t>MML, MSL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sz="1600" dirty="0"/>
          </a:p>
          <a:p>
            <a:pPr marL="0" indent="0">
              <a:buNone/>
            </a:pPr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pPr lvl="3">
              <a:buNone/>
            </a:pPr>
            <a:r>
              <a:rPr lang="ru-RU" sz="2000" dirty="0" smtClean="0">
                <a:solidFill>
                  <a:srgbClr val="006CA5"/>
                </a:solidFill>
              </a:rPr>
              <a:t>	</a:t>
            </a:r>
          </a:p>
          <a:p>
            <a:pPr lvl="3">
              <a:buNone/>
            </a:pPr>
            <a:endParaRPr lang="ru-RU" sz="2000" dirty="0" smtClean="0">
              <a:solidFill>
                <a:srgbClr val="006CA5"/>
              </a:solidFill>
            </a:endParaRPr>
          </a:p>
          <a:p>
            <a:pPr lvl="3">
              <a:buNone/>
            </a:pPr>
            <a:r>
              <a:rPr lang="ru-RU" sz="2000" dirty="0" smtClean="0">
                <a:solidFill>
                  <a:srgbClr val="006CA5"/>
                </a:solidFill>
              </a:rPr>
              <a:t>Код 	86322251</a:t>
            </a:r>
          </a:p>
          <a:p>
            <a:pPr lvl="3">
              <a:buNone/>
            </a:pPr>
            <a:r>
              <a:rPr lang="ru-RU" sz="2000" dirty="0" smtClean="0">
                <a:solidFill>
                  <a:srgbClr val="006CA5"/>
                </a:solidFill>
              </a:rPr>
              <a:t>			</a:t>
            </a:r>
          </a:p>
          <a:p>
            <a:pPr lvl="3">
              <a:buNone/>
            </a:pPr>
            <a:endParaRPr lang="ru-RU" sz="2000" dirty="0" smtClean="0">
              <a:solidFill>
                <a:srgbClr val="006CA5"/>
              </a:solidFill>
            </a:endParaRPr>
          </a:p>
          <a:p>
            <a:pPr lvl="3">
              <a:buNone/>
            </a:pPr>
            <a:r>
              <a:rPr lang="ru-RU" sz="2000" dirty="0" smtClean="0">
                <a:solidFill>
                  <a:srgbClr val="006CA5"/>
                </a:solidFill>
              </a:rPr>
              <a:t>			86322351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253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643306" y="2357430"/>
            <a:ext cx="4786347" cy="2893240"/>
            <a:chOff x="3643306" y="2500306"/>
            <a:chExt cx="4786347" cy="2893240"/>
          </a:xfrm>
        </p:grpSpPr>
        <p:grpSp>
          <p:nvGrpSpPr>
            <p:cNvPr id="11" name="Group 10"/>
            <p:cNvGrpSpPr/>
            <p:nvPr/>
          </p:nvGrpSpPr>
          <p:grpSpPr>
            <a:xfrm>
              <a:off x="3714744" y="2500306"/>
              <a:ext cx="4714909" cy="2893240"/>
              <a:chOff x="3714744" y="2500306"/>
              <a:chExt cx="4714909" cy="2893240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4744" y="2500306"/>
                <a:ext cx="4714908" cy="2857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Right Triangle 8"/>
              <p:cNvSpPr/>
              <p:nvPr/>
            </p:nvSpPr>
            <p:spPr bwMode="auto">
              <a:xfrm rot="16200000">
                <a:off x="5911464" y="2875356"/>
                <a:ext cx="2250298" cy="2786081"/>
              </a:xfrm>
              <a:prstGeom prst="rt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12" name="Right Triangle 11"/>
            <p:cNvSpPr/>
            <p:nvPr/>
          </p:nvSpPr>
          <p:spPr bwMode="auto">
            <a:xfrm rot="5400000">
              <a:off x="4179091" y="1964521"/>
              <a:ext cx="2428892" cy="3500462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3571868" y="3071810"/>
            <a:ext cx="2857520" cy="1588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571868" y="4214818"/>
            <a:ext cx="1000132" cy="1588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шторам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Ползунок боковой направляющей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Монтажный комплект Р-08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Монтажный комплект </a:t>
            </a:r>
            <a:r>
              <a:rPr lang="en-US" dirty="0" smtClean="0">
                <a:hlinkClick r:id="rId4" action="ppaction://hlinksldjump"/>
              </a:rPr>
              <a:t>P-05</a:t>
            </a:r>
            <a:endParaRPr lang="en-US" dirty="0" smtClean="0"/>
          </a:p>
          <a:p>
            <a:r>
              <a:rPr lang="ru-RU" dirty="0" smtClean="0">
                <a:hlinkClick r:id="rId5" action="ppaction://hlinksldjump"/>
              </a:rPr>
              <a:t>Шнур-держатель, нижняя часть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Упаковка боковых контроллеров</a:t>
            </a:r>
            <a:endParaRPr lang="en-US" dirty="0" smtClean="0"/>
          </a:p>
          <a:p>
            <a:r>
              <a:rPr lang="ru-RU" dirty="0" smtClean="0">
                <a:hlinkClick r:id="rId7" action="ppaction://hlinksldjump"/>
              </a:rPr>
              <a:t>Упаковка торцевых муфт</a:t>
            </a:r>
            <a:endParaRPr lang="ru-RU" dirty="0" smtClean="0"/>
          </a:p>
          <a:p>
            <a:r>
              <a:rPr lang="ru-RU" dirty="0" smtClean="0">
                <a:hlinkClick r:id="rId8" action="ppaction://hlinksldjump"/>
              </a:rPr>
              <a:t>Упаковка направляющих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254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9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2400" dirty="0" smtClean="0"/>
              <a:t>Запасные части для жалюзи </a:t>
            </a:r>
            <a:r>
              <a:rPr lang="en-US" sz="2400" dirty="0" smtClean="0"/>
              <a:t>PAL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жалюзи </a:t>
            </a:r>
            <a:r>
              <a:rPr lang="en-US" sz="1600" dirty="0" smtClean="0"/>
              <a:t>PAL</a:t>
            </a:r>
            <a:br>
              <a:rPr lang="en-US" sz="1600" dirty="0" smtClean="0"/>
            </a:br>
            <a:r>
              <a:rPr lang="ru-RU" sz="2000" dirty="0" smtClean="0"/>
              <a:t>Ползунок боковой направляющей</a:t>
            </a:r>
            <a:endParaRPr lang="en-US" sz="2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Подходит для жалюзи </a:t>
            </a:r>
            <a:r>
              <a:rPr lang="en-US" dirty="0" smtClean="0"/>
              <a:t>PAL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en-US" b="1" dirty="0" smtClean="0">
                <a:solidFill>
                  <a:srgbClr val="FF0000"/>
                </a:solidFill>
              </a:rPr>
              <a:t>slim line)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sz="1600" dirty="0"/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 lvl="5"/>
            <a:r>
              <a:rPr lang="ru-RU" sz="2000" dirty="0" smtClean="0">
                <a:solidFill>
                  <a:srgbClr val="006CA5"/>
                </a:solidFill>
              </a:rPr>
              <a:t>Код 842795</a:t>
            </a:r>
            <a:endParaRPr lang="en-US" sz="2000" dirty="0" smtClean="0">
              <a:solidFill>
                <a:srgbClr val="006CA5"/>
              </a:solidFill>
            </a:endParaRP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255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2500306"/>
            <a:ext cx="250029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шторам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жалюзи </a:t>
            </a:r>
            <a:r>
              <a:rPr lang="en-US" sz="1600" dirty="0" smtClean="0"/>
              <a:t>PAL </a:t>
            </a:r>
            <a:br>
              <a:rPr lang="en-US" sz="1600" dirty="0" smtClean="0"/>
            </a:br>
            <a:r>
              <a:rPr lang="ru-RU" sz="2000" dirty="0" smtClean="0"/>
              <a:t>Монтажный комплект</a:t>
            </a:r>
            <a:r>
              <a:rPr lang="en-US" sz="2000" dirty="0" smtClean="0"/>
              <a:t> P-08</a:t>
            </a:r>
            <a:endParaRPr lang="en-US" sz="2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Подходит для жалюзи </a:t>
            </a:r>
            <a:r>
              <a:rPr lang="en-US" dirty="0" smtClean="0"/>
              <a:t>PAL </a:t>
            </a:r>
            <a:r>
              <a:rPr lang="en-US" b="1" dirty="0" smtClean="0"/>
              <a:t>(slim line)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sz="1600" dirty="0"/>
          </a:p>
          <a:p>
            <a:endParaRPr lang="en-US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 lvl="5"/>
            <a:r>
              <a:rPr lang="ru-RU" sz="2000" dirty="0" smtClean="0">
                <a:solidFill>
                  <a:srgbClr val="006CA5"/>
                </a:solidFill>
              </a:rPr>
              <a:t>Код </a:t>
            </a:r>
            <a:r>
              <a:rPr lang="en-US" sz="2000" dirty="0" smtClean="0">
                <a:solidFill>
                  <a:srgbClr val="006CA5"/>
                </a:solidFill>
              </a:rPr>
              <a:t>830186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256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1785926"/>
            <a:ext cx="17224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шторам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4286256"/>
            <a:ext cx="107157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4357694"/>
            <a:ext cx="9588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жалюзи </a:t>
            </a:r>
            <a:r>
              <a:rPr lang="en-US" sz="1600" dirty="0" smtClean="0"/>
              <a:t>PAL, PML</a:t>
            </a:r>
            <a:br>
              <a:rPr lang="en-US" sz="1600" dirty="0" smtClean="0"/>
            </a:br>
            <a:r>
              <a:rPr lang="ru-RU" sz="2000" dirty="0" smtClean="0"/>
              <a:t>Монтажный комплект Р-05</a:t>
            </a:r>
            <a:endParaRPr lang="en-US" sz="2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Подходит для жалюзи </a:t>
            </a:r>
            <a:r>
              <a:rPr lang="en-US" dirty="0" smtClean="0"/>
              <a:t>PAL, PML</a:t>
            </a:r>
            <a:r>
              <a:rPr lang="ru-RU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en-US" b="1" dirty="0" smtClean="0">
                <a:solidFill>
                  <a:srgbClr val="FF0000"/>
                </a:solidFill>
              </a:rPr>
              <a:t>slim line)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sz="1600" dirty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 lvl="5"/>
            <a:r>
              <a:rPr lang="ru-RU" sz="2000" dirty="0" smtClean="0">
                <a:solidFill>
                  <a:srgbClr val="006CA5"/>
                </a:solidFill>
              </a:rPr>
              <a:t>Код </a:t>
            </a:r>
            <a:r>
              <a:rPr lang="en-US" sz="2000" dirty="0" smtClean="0">
                <a:solidFill>
                  <a:srgbClr val="006CA5"/>
                </a:solidFill>
              </a:rPr>
              <a:t>830131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257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шторам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712" y="2357430"/>
            <a:ext cx="183406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жалюзи </a:t>
            </a:r>
            <a:r>
              <a:rPr lang="en-US" sz="1600" dirty="0" smtClean="0"/>
              <a:t>PAL, PML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Шнур-держатель, нижняя часть</a:t>
            </a:r>
            <a:endParaRPr lang="en-US" sz="2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Подходит для жалюзи </a:t>
            </a:r>
            <a:r>
              <a:rPr lang="en-US" dirty="0" smtClean="0"/>
              <a:t>PAL, PML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sz="16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5"/>
            <a:r>
              <a:rPr lang="ru-RU" sz="2000" dirty="0" smtClean="0">
                <a:solidFill>
                  <a:srgbClr val="006CA5"/>
                </a:solidFill>
              </a:rPr>
              <a:t>Код - 948477</a:t>
            </a:r>
            <a:endParaRPr lang="en-US" sz="2000" dirty="0">
              <a:solidFill>
                <a:srgbClr val="006CA5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258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214554"/>
            <a:ext cx="228601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шторам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жалюзи </a:t>
            </a:r>
            <a:r>
              <a:rPr lang="en-US" sz="1600" dirty="0" smtClean="0"/>
              <a:t>PAL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Упаковка боковых контроллеров</a:t>
            </a:r>
            <a:endParaRPr lang="en-US" sz="2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Подходит для жалюзи </a:t>
            </a:r>
            <a:r>
              <a:rPr lang="en-US" dirty="0" smtClean="0"/>
              <a:t>PAL </a:t>
            </a:r>
            <a:r>
              <a:rPr lang="ru-RU" b="1" dirty="0" smtClean="0"/>
              <a:t>(</a:t>
            </a:r>
            <a:r>
              <a:rPr lang="en-US" b="1" dirty="0" smtClean="0"/>
              <a:t>slim line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sz="1600" dirty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5"/>
            <a:r>
              <a:rPr lang="ru-RU" sz="2000" dirty="0" smtClean="0">
                <a:solidFill>
                  <a:srgbClr val="006CA5"/>
                </a:solidFill>
              </a:rPr>
              <a:t>Код - </a:t>
            </a:r>
            <a:r>
              <a:rPr lang="en-US" sz="2000" dirty="0" smtClean="0">
                <a:solidFill>
                  <a:srgbClr val="006CA5"/>
                </a:solidFill>
              </a:rPr>
              <a:t>948589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259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2357430"/>
            <a:ext cx="228601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шторам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Прижимная П-образная рамка стеклопакета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2003-2015 (например,  </a:t>
            </a:r>
            <a:r>
              <a:rPr lang="en-US" sz="1600" dirty="0" smtClean="0"/>
              <a:t>GGL M08 3073G)</a:t>
            </a:r>
            <a:r>
              <a:rPr lang="ru-RU" sz="1600" dirty="0" smtClean="0"/>
              <a:t> - Алюминий</a:t>
            </a:r>
            <a:endParaRPr lang="ru-RU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71700" lvl="4" indent="-342900">
              <a:defRPr/>
            </a:pPr>
            <a:r>
              <a:rPr lang="en-US" sz="1800" dirty="0" smtClean="0"/>
              <a:t>GZL, GGL, GGU, GPL:</a:t>
            </a:r>
            <a:r>
              <a:rPr lang="ru-RU" sz="1800" dirty="0" smtClean="0"/>
              <a:t>	</a:t>
            </a:r>
            <a:r>
              <a:rPr lang="ru-RU" dirty="0" smtClean="0"/>
              <a:t>	</a:t>
            </a:r>
            <a:endParaRPr lang="en-US" dirty="0" smtClean="0"/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C02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C02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	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C04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C04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F04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F04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F06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F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060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M04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 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M06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060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M08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M10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M10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M12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M12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 </a:t>
            </a: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P06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060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P08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P08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P10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P100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S06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060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S08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S08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S10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S10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U04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U04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	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U08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U08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U10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U10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26</a:t>
            </a:fld>
            <a:endParaRPr lang="da-DK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500174"/>
            <a:ext cx="300039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 bwMode="auto">
          <a:xfrm rot="16200000" flipH="1">
            <a:off x="5000628" y="1928802"/>
            <a:ext cx="1000132" cy="571504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Flowchart: Alternate Process 8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жалюзи </a:t>
            </a:r>
            <a:r>
              <a:rPr lang="en-US" sz="1600" dirty="0" smtClean="0"/>
              <a:t>PAL, PML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Упаковка торцевых муфт</a:t>
            </a:r>
            <a:endParaRPr lang="ru-RU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Подходит для жалюзи </a:t>
            </a:r>
            <a:r>
              <a:rPr lang="en-US" dirty="0" smtClean="0"/>
              <a:t>PAL, PML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sz="16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5"/>
            <a:r>
              <a:rPr lang="ru-RU" sz="2000" dirty="0" smtClean="0">
                <a:solidFill>
                  <a:srgbClr val="006CA5"/>
                </a:solidFill>
              </a:rPr>
              <a:t>Код - </a:t>
            </a:r>
            <a:r>
              <a:rPr lang="en-US" sz="2000" dirty="0" smtClean="0">
                <a:solidFill>
                  <a:srgbClr val="006CA5"/>
                </a:solidFill>
              </a:rPr>
              <a:t>948460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260</a:t>
            </a:fld>
            <a:endParaRPr lang="da-DK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500174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3000372"/>
            <a:ext cx="2286016" cy="19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 bwMode="auto">
          <a:xfrm>
            <a:off x="5214942" y="1928802"/>
            <a:ext cx="642942" cy="71438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000892" y="2928934"/>
            <a:ext cx="642942" cy="71438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шторам </a:t>
            </a:r>
            <a:endParaRPr lang="ru-RU" dirty="0"/>
          </a:p>
        </p:txBody>
      </p:sp>
      <p:sp>
        <p:nvSpPr>
          <p:cNvPr id="12" name="Flowchart: Alternate Process 11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5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жалюзи </a:t>
            </a:r>
            <a:r>
              <a:rPr lang="en-US" sz="1600" dirty="0" smtClean="0"/>
              <a:t>PAL, PML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Упаковка направляющих</a:t>
            </a:r>
            <a:endParaRPr lang="ru-RU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Подходит для жалюзи </a:t>
            </a:r>
            <a:r>
              <a:rPr lang="en-US" dirty="0" smtClean="0"/>
              <a:t>PAL, PML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en-US" b="1" dirty="0" smtClean="0">
                <a:solidFill>
                  <a:srgbClr val="FF0000"/>
                </a:solidFill>
              </a:rPr>
              <a:t>slim line)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sz="16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5"/>
            <a:r>
              <a:rPr lang="ru-RU" sz="2000" dirty="0" smtClean="0">
                <a:solidFill>
                  <a:srgbClr val="006CA5"/>
                </a:solidFill>
              </a:rPr>
              <a:t>Код - 830140</a:t>
            </a:r>
            <a:endParaRPr lang="en-US" sz="2000" dirty="0" smtClean="0">
              <a:solidFill>
                <a:srgbClr val="006CA5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261</a:t>
            </a:fld>
            <a:endParaRPr lang="da-DK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2285992"/>
            <a:ext cx="185738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шторам </a:t>
            </a:r>
            <a:endParaRPr lang="ru-RU" dirty="0"/>
          </a:p>
        </p:txBody>
      </p:sp>
      <p:sp>
        <p:nvSpPr>
          <p:cNvPr id="9" name="Flowchart: Alternate Process 8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Запасные части для жалюзи </a:t>
            </a:r>
            <a:r>
              <a:rPr lang="en-US" sz="2400" dirty="0" smtClean="0"/>
              <a:t>PML</a:t>
            </a:r>
            <a:endParaRPr lang="en-US" sz="24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Монтажный комплект </a:t>
            </a:r>
            <a:r>
              <a:rPr lang="en-US" dirty="0" smtClean="0">
                <a:hlinkClick r:id="rId2" action="ppaction://hlinksldjump"/>
              </a:rPr>
              <a:t>P-05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Шнур-держатель, нижняя часть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Упаковка торцевых муфт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Упаковка направляющих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262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6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Подходит для штор </a:t>
            </a:r>
            <a:r>
              <a:rPr lang="en-US" dirty="0" smtClean="0"/>
              <a:t>RHL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dirty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5"/>
            <a:r>
              <a:rPr lang="ru-RU" sz="2000" dirty="0" smtClean="0">
                <a:solidFill>
                  <a:srgbClr val="006CA5"/>
                </a:solidFill>
              </a:rPr>
              <a:t>Код </a:t>
            </a:r>
            <a:r>
              <a:rPr lang="en-US" sz="2000" dirty="0" smtClean="0">
                <a:solidFill>
                  <a:srgbClr val="006CA5"/>
                </a:solidFill>
              </a:rPr>
              <a:t>931491</a:t>
            </a:r>
            <a:endParaRPr lang="en-US" sz="2000" dirty="0">
              <a:solidFill>
                <a:srgbClr val="006CA5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263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штор</a:t>
            </a:r>
            <a:r>
              <a:rPr lang="en-US" sz="1600" dirty="0" smtClean="0"/>
              <a:t> RHL</a:t>
            </a:r>
            <a:br>
              <a:rPr lang="en-US" sz="1600" dirty="0" smtClean="0"/>
            </a:br>
            <a:r>
              <a:rPr lang="ru-RU" sz="2000" dirty="0" smtClean="0"/>
              <a:t>Комплект крючков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шторам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428868"/>
            <a:ext cx="235748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Комплект торцевых заглушек ручки-планки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Монтажный комплект</a:t>
            </a:r>
            <a:endParaRPr lang="en-US" dirty="0" smtClean="0"/>
          </a:p>
          <a:p>
            <a:r>
              <a:rPr lang="ru-RU" dirty="0" smtClean="0">
                <a:hlinkClick r:id="rId4" action="ppaction://hlinksldjump"/>
              </a:rPr>
              <a:t>Упаковка фиксаторов шнура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264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5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2400" dirty="0" smtClean="0"/>
              <a:t>Запасные части для штор</a:t>
            </a:r>
            <a:r>
              <a:rPr lang="en-US" sz="2400" dirty="0" smtClean="0"/>
              <a:t> RFL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Аккумуляторная батарея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Монтажный комплект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265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2400" dirty="0" smtClean="0"/>
              <a:t>Запасные части для штор</a:t>
            </a:r>
            <a:r>
              <a:rPr lang="en-US" sz="2400" dirty="0" smtClean="0"/>
              <a:t> RSL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Запасные части для москитной сетки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266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8439150" cy="349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sldjump"/>
              </a:rPr>
              <a:t>Монтажный комплект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sldjump"/>
              </a:rPr>
              <a:t> 2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sldjump"/>
              </a:rPr>
              <a:t> 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sldjump"/>
              </a:rPr>
              <a:t>ZIL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sldjump"/>
              </a:rPr>
              <a:t>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lang="ru-RU" kern="0" dirty="0" smtClean="0">
                <a:latin typeface="+mn-lt"/>
                <a:hlinkClick r:id="rId5" action="ppaction://hlinksldjump"/>
              </a:rPr>
              <a:t>Монтажный комплект </a:t>
            </a:r>
            <a:r>
              <a:rPr lang="en-US" kern="0" dirty="0" smtClean="0">
                <a:latin typeface="+mn-lt"/>
                <a:hlinkClick r:id="rId5" action="ppaction://hlinksldjump"/>
              </a:rPr>
              <a:t>3</a:t>
            </a:r>
            <a:r>
              <a:rPr lang="ru-RU" kern="0" dirty="0" smtClean="0">
                <a:latin typeface="+mn-lt"/>
                <a:hlinkClick r:id="rId5" action="ppaction://hlinksldjump"/>
              </a:rPr>
              <a:t> (</a:t>
            </a:r>
            <a:r>
              <a:rPr lang="en-US" kern="0" dirty="0" smtClean="0">
                <a:latin typeface="+mn-lt"/>
                <a:hlinkClick r:id="rId5" action="ppaction://hlinksldjump"/>
              </a:rPr>
              <a:t>ZIL</a:t>
            </a:r>
            <a:r>
              <a:rPr lang="ru-RU" kern="0" dirty="0" smtClean="0">
                <a:latin typeface="+mn-lt"/>
                <a:hlinkClick r:id="rId5" action="ppaction://hlinksldjump"/>
              </a:rPr>
              <a:t>)</a:t>
            </a:r>
            <a:endParaRPr lang="en-US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lang="ru-RU" kern="0" dirty="0" smtClean="0">
                <a:latin typeface="+mn-lt"/>
                <a:hlinkClick r:id="rId6" action="ppaction://hlinksldjump"/>
              </a:rPr>
              <a:t>Комплект деталей нижней планки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57275" marR="0" lvl="3" indent="-2397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1274763" algn="l"/>
              </a:tabLst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CA5"/>
                </a:solidFill>
                <a:effectLst/>
                <a:uLnTx/>
                <a:uFillTx/>
                <a:latin typeface="+mn-lt"/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267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1928802"/>
            <a:ext cx="222033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85786" y="1571612"/>
            <a:ext cx="5786478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Подходит для москитных сеток </a:t>
            </a:r>
            <a:r>
              <a:rPr lang="en-US" dirty="0" smtClean="0"/>
              <a:t>ZIL 0100Z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sz="1600" dirty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pPr lvl="3">
              <a:buNone/>
            </a:pPr>
            <a:r>
              <a:rPr lang="ru-RU" sz="2000" dirty="0" smtClean="0">
                <a:solidFill>
                  <a:srgbClr val="006CA5"/>
                </a:solidFill>
              </a:rPr>
              <a:t>Код – </a:t>
            </a:r>
            <a:r>
              <a:rPr lang="en-US" sz="2000" dirty="0" smtClean="0">
                <a:solidFill>
                  <a:srgbClr val="006CA5"/>
                </a:solidFill>
              </a:rPr>
              <a:t>931680 </a:t>
            </a:r>
            <a:r>
              <a:rPr lang="ru-RU" sz="1200" dirty="0" smtClean="0">
                <a:solidFill>
                  <a:srgbClr val="006CA5"/>
                </a:solidFill>
              </a:rPr>
              <a:t>или</a:t>
            </a:r>
            <a:r>
              <a:rPr lang="ru-RU" sz="2000" dirty="0" smtClean="0">
                <a:solidFill>
                  <a:srgbClr val="006CA5"/>
                </a:solidFill>
              </a:rPr>
              <a:t> 931677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00063" y="320675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Запасные части для москитной сетки</a:t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Монтажный комплект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москитной сетке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268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5786" y="1571612"/>
            <a:ext cx="5786478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Подходит для москитных сеток </a:t>
            </a:r>
            <a:r>
              <a:rPr lang="en-US" dirty="0" smtClean="0"/>
              <a:t>ZIL 0100Z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sz="1600" dirty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pPr lvl="3">
              <a:buNone/>
            </a:pPr>
            <a:r>
              <a:rPr lang="ru-RU" sz="2000" dirty="0" smtClean="0">
                <a:solidFill>
                  <a:srgbClr val="006CA5"/>
                </a:solidFill>
              </a:rPr>
              <a:t>Код – 849891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00063" y="320675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Запасные части для москитной сетки</a:t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Монтажный комплект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москитной сетке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2071678"/>
            <a:ext cx="233033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Подходит для москитных сеток </a:t>
            </a:r>
            <a:r>
              <a:rPr lang="en-US" dirty="0" smtClean="0"/>
              <a:t>ZIL 0100Z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sz="1600" dirty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pPr lvl="3">
              <a:buNone/>
            </a:pPr>
            <a:r>
              <a:rPr lang="ru-RU" sz="2000" dirty="0" smtClean="0">
                <a:solidFill>
                  <a:srgbClr val="006CA5"/>
                </a:solidFill>
              </a:rPr>
              <a:t>Код – 948474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269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1600" dirty="0" smtClean="0"/>
              <a:t>Запасные части для москитной сетки</a:t>
            </a:r>
            <a:br>
              <a:rPr lang="ru-RU" sz="1600" dirty="0" smtClean="0"/>
            </a:br>
            <a:r>
              <a:rPr lang="ru-RU" sz="2000" dirty="0" smtClean="0"/>
              <a:t> Комплект деталей нижней планки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43116"/>
            <a:ext cx="249108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москитной сетке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Прижимная П-образная рамка стеклопакета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>2003-2015 (например,  </a:t>
            </a:r>
            <a:r>
              <a:rPr lang="en-US" sz="1600" dirty="0" smtClean="0"/>
              <a:t>GGL M08 3073G)</a:t>
            </a:r>
            <a:r>
              <a:rPr lang="ru-RU" sz="1600" dirty="0" smtClean="0"/>
              <a:t> - Медь</a:t>
            </a:r>
            <a:endParaRPr lang="ru-RU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71700" lvl="4" indent="-342900">
              <a:defRPr/>
            </a:pPr>
            <a:r>
              <a:rPr lang="en-US" sz="1800" dirty="0" smtClean="0"/>
              <a:t>GZL, GGL, GGU, GPL:</a:t>
            </a:r>
            <a:r>
              <a:rPr lang="ru-RU" sz="1800" dirty="0" smtClean="0"/>
              <a:t>	</a:t>
            </a:r>
            <a:r>
              <a:rPr lang="ru-RU" dirty="0" smtClean="0"/>
              <a:t>	</a:t>
            </a:r>
            <a:endParaRPr lang="en-US" dirty="0" smtClean="0"/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C02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C02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	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C04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C04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F04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F04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F06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F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061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M04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 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M06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061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M08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M10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M10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M12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M12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 </a:t>
            </a: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P06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061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P08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P08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P10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P10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S06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061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S08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S08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S10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S10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U04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U04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	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U08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U08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U10		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600109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U10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27</a:t>
            </a:fld>
            <a:endParaRPr lang="da-DK"/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500174"/>
            <a:ext cx="300039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 bwMode="auto">
          <a:xfrm rot="16200000" flipH="1">
            <a:off x="5000628" y="1928802"/>
            <a:ext cx="1000132" cy="571504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Запасные части для рольставен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Ручка управления (</a:t>
            </a:r>
            <a:r>
              <a:rPr lang="en-US" dirty="0" smtClean="0">
                <a:hlinkClick r:id="rId2" action="ppaction://hlinksldjump"/>
              </a:rPr>
              <a:t>SCL</a:t>
            </a:r>
            <a:r>
              <a:rPr lang="ru-RU" dirty="0" smtClean="0">
                <a:hlinkClick r:id="rId2" action="ppaction://hlinksldjump"/>
              </a:rPr>
              <a:t>)</a:t>
            </a:r>
            <a:endParaRPr lang="en-US" dirty="0" smtClean="0">
              <a:hlinkClick r:id="rId3" action="ppaction://hlinksldjump"/>
            </a:endParaRPr>
          </a:p>
          <a:p>
            <a:r>
              <a:rPr lang="ru-RU" dirty="0" smtClean="0">
                <a:hlinkClick r:id="rId3" action="ppaction://hlinksldjump"/>
              </a:rPr>
              <a:t>Опора боковой направляющей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Нижняя опора</a:t>
            </a:r>
            <a:endParaRPr lang="ru-RU" dirty="0" smtClean="0">
              <a:hlinkClick r:id="rId5" action="ppaction://hlinksldjump"/>
            </a:endParaRPr>
          </a:p>
          <a:p>
            <a:r>
              <a:rPr lang="ru-RU" dirty="0" smtClean="0">
                <a:hlinkClick r:id="rId5" action="ppaction://hlinksldjump"/>
              </a:rPr>
              <a:t>Мотор для рольставен</a:t>
            </a:r>
            <a:endParaRPr lang="en-US" dirty="0" smtClean="0"/>
          </a:p>
          <a:p>
            <a:r>
              <a:rPr lang="ru-RU" dirty="0" smtClean="0">
                <a:hlinkClick r:id="rId6" action="ppaction://hlinksldjump"/>
              </a:rPr>
              <a:t>Пластиковый концевой держатель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Уплотнитель нижней рельсы</a:t>
            </a:r>
            <a:endParaRPr lang="ru-RU" dirty="0" smtClean="0"/>
          </a:p>
          <a:p>
            <a:r>
              <a:rPr lang="ru-RU" dirty="0" smtClean="0">
                <a:hlinkClick r:id="rId8" action="ppaction://hlinksldjump"/>
              </a:rPr>
              <a:t>Уплотнитель верхней планки</a:t>
            </a:r>
            <a:endParaRPr lang="en-US" dirty="0" smtClean="0"/>
          </a:p>
          <a:p>
            <a:r>
              <a:rPr lang="ru-RU" dirty="0" smtClean="0">
                <a:hlinkClick r:id="rId9" action="ppaction://hlinksldjump"/>
              </a:rPr>
              <a:t>Установочный комплект Н для рольставен </a:t>
            </a:r>
            <a:r>
              <a:rPr lang="en-US" dirty="0" smtClean="0">
                <a:hlinkClick r:id="rId9" action="ppaction://hlinksldjump"/>
              </a:rPr>
              <a:t>SCL</a:t>
            </a:r>
            <a:endParaRPr lang="en-US" dirty="0" smtClean="0"/>
          </a:p>
          <a:p>
            <a:r>
              <a:rPr lang="ru-RU" dirty="0" smtClean="0">
                <a:hlinkClick r:id="rId10" action="ppaction://hlinksldjump"/>
              </a:rPr>
              <a:t>Установочный комплект </a:t>
            </a:r>
            <a:r>
              <a:rPr lang="en-US" dirty="0" smtClean="0">
                <a:hlinkClick r:id="rId10" action="ppaction://hlinksldjump"/>
              </a:rPr>
              <a:t>I</a:t>
            </a:r>
            <a:r>
              <a:rPr lang="ru-RU" dirty="0" smtClean="0">
                <a:hlinkClick r:id="rId10" action="ppaction://hlinksldjump"/>
              </a:rPr>
              <a:t> для рольставен </a:t>
            </a:r>
            <a:r>
              <a:rPr lang="en-US" dirty="0" smtClean="0">
                <a:hlinkClick r:id="rId10" action="ppaction://hlinksldjump"/>
              </a:rPr>
              <a:t>SCL</a:t>
            </a:r>
            <a:endParaRPr lang="ru-RU" dirty="0" smtClean="0"/>
          </a:p>
          <a:p>
            <a:r>
              <a:rPr lang="ru-RU" dirty="0" smtClean="0">
                <a:hlinkClick r:id="rId11" action="ppaction://hlinksldjump"/>
              </a:rPr>
              <a:t>Установочный комплект </a:t>
            </a:r>
            <a:r>
              <a:rPr lang="en-US" dirty="0" smtClean="0">
                <a:hlinkClick r:id="rId11" action="ppaction://hlinksldjump"/>
              </a:rPr>
              <a:t>M</a:t>
            </a:r>
            <a:r>
              <a:rPr lang="ru-RU" dirty="0" smtClean="0">
                <a:hlinkClick r:id="rId11" action="ppaction://hlinksldjump"/>
              </a:rPr>
              <a:t> для рольставен </a:t>
            </a:r>
            <a:r>
              <a:rPr lang="en-US" dirty="0" smtClean="0">
                <a:hlinkClick r:id="rId11" action="ppaction://hlinksldjump"/>
              </a:rPr>
              <a:t>SCL</a:t>
            </a:r>
            <a:endParaRPr lang="ru-RU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270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1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рольставен</a:t>
            </a:r>
            <a:br>
              <a:rPr lang="ru-RU" sz="1600" dirty="0" smtClean="0"/>
            </a:br>
            <a:r>
              <a:rPr lang="ru-RU" sz="2000" dirty="0" smtClean="0"/>
              <a:t>Ручка управления</a:t>
            </a:r>
            <a:endParaRPr lang="en-US" sz="2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Подходит для </a:t>
            </a:r>
            <a:r>
              <a:rPr lang="ru-RU" dirty="0" err="1" smtClean="0"/>
              <a:t>рольставен</a:t>
            </a:r>
            <a:r>
              <a:rPr lang="ru-RU" dirty="0" smtClean="0"/>
              <a:t> </a:t>
            </a:r>
            <a:r>
              <a:rPr lang="en-US" dirty="0" smtClean="0"/>
              <a:t>SCL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sz="1600" dirty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2"/>
            <a:r>
              <a:rPr lang="en-US" dirty="0" smtClean="0"/>
              <a:t>ZCZ 171 – </a:t>
            </a:r>
            <a:r>
              <a:rPr lang="ru-RU" dirty="0" smtClean="0"/>
              <a:t>ручка-стержень длиной 80 см</a:t>
            </a:r>
          </a:p>
          <a:p>
            <a:pPr lvl="2"/>
            <a:r>
              <a:rPr lang="en-US" dirty="0" smtClean="0"/>
              <a:t>ZCZ 17</a:t>
            </a:r>
            <a:r>
              <a:rPr lang="ru-RU" dirty="0" smtClean="0"/>
              <a:t>5</a:t>
            </a:r>
            <a:r>
              <a:rPr lang="en-US" dirty="0" smtClean="0"/>
              <a:t> – </a:t>
            </a:r>
            <a:r>
              <a:rPr lang="ru-RU" dirty="0" smtClean="0"/>
              <a:t>ручка-стержень длиной 90 см</a:t>
            </a:r>
          </a:p>
          <a:p>
            <a:pPr lvl="2"/>
            <a:r>
              <a:rPr lang="en-US" dirty="0" smtClean="0"/>
              <a:t>ZCZ 17</a:t>
            </a:r>
            <a:r>
              <a:rPr lang="ru-RU" dirty="0" smtClean="0"/>
              <a:t>6</a:t>
            </a:r>
            <a:r>
              <a:rPr lang="en-US" dirty="0" smtClean="0"/>
              <a:t> – </a:t>
            </a:r>
            <a:r>
              <a:rPr lang="ru-RU" dirty="0" smtClean="0"/>
              <a:t>ручка-стержень длиной 1,4 м</a:t>
            </a:r>
          </a:p>
          <a:p>
            <a:pPr lvl="2"/>
            <a:r>
              <a:rPr lang="en-US" dirty="0" smtClean="0"/>
              <a:t>ZCZ 17</a:t>
            </a:r>
            <a:r>
              <a:rPr lang="ru-RU" dirty="0" smtClean="0"/>
              <a:t>7</a:t>
            </a:r>
            <a:r>
              <a:rPr lang="en-US" dirty="0" smtClean="0"/>
              <a:t> – </a:t>
            </a:r>
            <a:r>
              <a:rPr lang="ru-RU" dirty="0" smtClean="0"/>
              <a:t>ручка-стержень длиной 1,7 м</a:t>
            </a:r>
          </a:p>
          <a:p>
            <a:pPr lvl="2"/>
            <a:endParaRPr lang="ru-RU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271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рольставням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1928802"/>
            <a:ext cx="114300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Подходит для рольствень </a:t>
            </a:r>
            <a:r>
              <a:rPr lang="en-US" dirty="0" smtClean="0"/>
              <a:t>SCL, SML, SSL 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sz="1600" dirty="0"/>
          </a:p>
          <a:p>
            <a:pPr marL="0" indent="0">
              <a:buNone/>
            </a:pPr>
            <a:endParaRPr lang="en-US" dirty="0" smtClean="0"/>
          </a:p>
          <a:p>
            <a:pPr lvl="2"/>
            <a:r>
              <a:rPr lang="ru-RU" dirty="0" smtClean="0"/>
              <a:t>Левая, если смотреть снаружи</a:t>
            </a:r>
          </a:p>
          <a:p>
            <a:pPr marL="1714500" lvl="8" indent="-342900"/>
            <a:r>
              <a:rPr lang="en-US" dirty="0" smtClean="0">
                <a:solidFill>
                  <a:srgbClr val="0070C0"/>
                </a:solidFill>
              </a:rPr>
              <a:t>M06, P06, S06 	-	9467683406</a:t>
            </a:r>
          </a:p>
          <a:p>
            <a:pPr marL="1714500" lvl="8" indent="-342900"/>
            <a:r>
              <a:rPr lang="en-US" dirty="0" smtClean="0">
                <a:solidFill>
                  <a:srgbClr val="0070C0"/>
                </a:solidFill>
              </a:rPr>
              <a:t>M08, P08, S08 	-	9467683408</a:t>
            </a:r>
          </a:p>
          <a:p>
            <a:pPr marL="1714500" lvl="8" indent="-342900"/>
            <a:endParaRPr lang="en-US" dirty="0" smtClean="0">
              <a:solidFill>
                <a:srgbClr val="0070C0"/>
              </a:solidFill>
            </a:endParaRPr>
          </a:p>
          <a:p>
            <a:pPr lvl="5">
              <a:buNone/>
            </a:pPr>
            <a:endParaRPr lang="ru-RU" dirty="0" smtClean="0"/>
          </a:p>
          <a:p>
            <a:pPr lvl="5">
              <a:buNone/>
            </a:pPr>
            <a:endParaRPr lang="ru-RU" dirty="0" smtClean="0"/>
          </a:p>
          <a:p>
            <a:pPr lvl="5">
              <a:buNone/>
            </a:pPr>
            <a:endParaRPr lang="en-US" dirty="0" smtClean="0"/>
          </a:p>
          <a:p>
            <a:pPr lvl="5">
              <a:buNone/>
            </a:pPr>
            <a:endParaRPr lang="en-US" dirty="0" smtClean="0"/>
          </a:p>
          <a:p>
            <a:pPr lvl="2"/>
            <a:r>
              <a:rPr lang="ru-RU" dirty="0" smtClean="0"/>
              <a:t>Правая, если смотреть снаружи</a:t>
            </a:r>
          </a:p>
          <a:p>
            <a:pPr marL="1714500" lvl="8" indent="-342900"/>
            <a:r>
              <a:rPr lang="en-US" dirty="0" smtClean="0">
                <a:solidFill>
                  <a:srgbClr val="0070C0"/>
                </a:solidFill>
              </a:rPr>
              <a:t>M06, P06, S06 	-	9467</a:t>
            </a:r>
            <a:r>
              <a:rPr lang="ru-RU" dirty="0" smtClean="0">
                <a:solidFill>
                  <a:srgbClr val="0070C0"/>
                </a:solidFill>
              </a:rPr>
              <a:t>74</a:t>
            </a:r>
            <a:r>
              <a:rPr lang="en-US" dirty="0" smtClean="0">
                <a:solidFill>
                  <a:srgbClr val="0070C0"/>
                </a:solidFill>
              </a:rPr>
              <a:t>3406</a:t>
            </a:r>
          </a:p>
          <a:p>
            <a:pPr marL="1714500" lvl="8" indent="-342900"/>
            <a:r>
              <a:rPr lang="en-US" dirty="0" smtClean="0">
                <a:solidFill>
                  <a:srgbClr val="0070C0"/>
                </a:solidFill>
              </a:rPr>
              <a:t>M08, P08, S08 	-	9467</a:t>
            </a:r>
            <a:r>
              <a:rPr lang="ru-RU" dirty="0" smtClean="0">
                <a:solidFill>
                  <a:srgbClr val="0070C0"/>
                </a:solidFill>
              </a:rPr>
              <a:t>74</a:t>
            </a:r>
            <a:r>
              <a:rPr lang="en-US" dirty="0" smtClean="0">
                <a:solidFill>
                  <a:srgbClr val="0070C0"/>
                </a:solidFill>
              </a:rPr>
              <a:t>3408</a:t>
            </a:r>
          </a:p>
          <a:p>
            <a:pPr marL="1714500" lvl="8" indent="-342900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272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1600" dirty="0" smtClean="0"/>
              <a:t>Запасные части для рольставен</a:t>
            </a:r>
            <a:br>
              <a:rPr lang="ru-RU" sz="1600" dirty="0" smtClean="0"/>
            </a:br>
            <a:r>
              <a:rPr lang="ru-RU" sz="2000" dirty="0" smtClean="0"/>
              <a:t> Опора боковой направляющей, алюминий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1357298"/>
            <a:ext cx="94179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48" y="2857496"/>
            <a:ext cx="93316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рольставням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Подходит для рольствень </a:t>
            </a:r>
            <a:r>
              <a:rPr lang="en-US" dirty="0" smtClean="0"/>
              <a:t>SCL, SML, SSL 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sz="16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714500" lvl="8" indent="-342900"/>
            <a:r>
              <a:rPr lang="en-US" dirty="0" smtClean="0">
                <a:solidFill>
                  <a:srgbClr val="0070C0"/>
                </a:solidFill>
              </a:rPr>
              <a:t>M0</a:t>
            </a:r>
            <a:r>
              <a:rPr lang="ru-RU" dirty="0" smtClean="0">
                <a:solidFill>
                  <a:srgbClr val="0070C0"/>
                </a:solidFill>
              </a:rPr>
              <a:t>4</a:t>
            </a:r>
            <a:r>
              <a:rPr lang="en-US" dirty="0" smtClean="0">
                <a:solidFill>
                  <a:srgbClr val="0070C0"/>
                </a:solidFill>
              </a:rPr>
              <a:t>, M06, M08, M10	-	94676951M</a:t>
            </a:r>
          </a:p>
          <a:p>
            <a:pPr marL="1714500" lvl="8" indent="-342900"/>
            <a:r>
              <a:rPr lang="en-US" dirty="0" smtClean="0">
                <a:solidFill>
                  <a:srgbClr val="0070C0"/>
                </a:solidFill>
              </a:rPr>
              <a:t>P0</a:t>
            </a:r>
            <a:r>
              <a:rPr lang="ru-RU" dirty="0" smtClean="0">
                <a:solidFill>
                  <a:srgbClr val="0070C0"/>
                </a:solidFill>
              </a:rPr>
              <a:t>4</a:t>
            </a:r>
            <a:r>
              <a:rPr lang="en-US" dirty="0" smtClean="0">
                <a:solidFill>
                  <a:srgbClr val="0070C0"/>
                </a:solidFill>
              </a:rPr>
              <a:t>, P06, P08, P10	-	94676951P</a:t>
            </a:r>
          </a:p>
          <a:p>
            <a:pPr marL="1714500" lvl="8" indent="-342900"/>
            <a:r>
              <a:rPr lang="en-US" dirty="0" smtClean="0">
                <a:solidFill>
                  <a:srgbClr val="0070C0"/>
                </a:solidFill>
              </a:rPr>
              <a:t>S06, S08, S10		-	94676951S</a:t>
            </a:r>
          </a:p>
          <a:p>
            <a:pPr marL="1714500" lvl="8" indent="-342900"/>
            <a:endParaRPr lang="en-US" dirty="0" smtClean="0">
              <a:solidFill>
                <a:srgbClr val="0070C0"/>
              </a:solidFill>
            </a:endParaRPr>
          </a:p>
          <a:p>
            <a:pPr marL="1714500" lvl="8" indent="-342900"/>
            <a:endParaRPr lang="en-US" dirty="0" smtClean="0">
              <a:solidFill>
                <a:srgbClr val="0070C0"/>
              </a:solidFill>
            </a:endParaRPr>
          </a:p>
          <a:p>
            <a:pPr lvl="5">
              <a:buNone/>
            </a:pPr>
            <a:endParaRPr lang="ru-RU" dirty="0" smtClean="0"/>
          </a:p>
          <a:p>
            <a:pPr lvl="5">
              <a:buNone/>
            </a:pPr>
            <a:endParaRPr lang="ru-RU" dirty="0" smtClean="0"/>
          </a:p>
          <a:p>
            <a:pPr lvl="5">
              <a:buNone/>
            </a:pPr>
            <a:endParaRPr lang="en-US" dirty="0" smtClean="0"/>
          </a:p>
          <a:p>
            <a:pPr lvl="5">
              <a:buNone/>
            </a:pP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273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1600" dirty="0" smtClean="0"/>
              <a:t>Запасные части для рольставен</a:t>
            </a:r>
            <a:br>
              <a:rPr lang="ru-RU" sz="1600" dirty="0" smtClean="0"/>
            </a:br>
            <a:r>
              <a:rPr lang="ru-RU" sz="2000" dirty="0" smtClean="0"/>
              <a:t> Нижняя опора, алюминий</a:t>
            </a: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071810"/>
            <a:ext cx="29289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рольставням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рольставен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Мотор для рольставен</a:t>
            </a:r>
            <a:endParaRPr lang="en-US" sz="2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Подходит для </a:t>
            </a:r>
            <a:r>
              <a:rPr lang="ru-RU" dirty="0" err="1" smtClean="0"/>
              <a:t>рольствень</a:t>
            </a:r>
            <a:r>
              <a:rPr lang="ru-RU" dirty="0" smtClean="0"/>
              <a:t> </a:t>
            </a:r>
            <a:r>
              <a:rPr lang="en-US" dirty="0" smtClean="0"/>
              <a:t>SML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sz="1600" dirty="0"/>
          </a:p>
          <a:p>
            <a:pPr marL="0" indent="0">
              <a:buNone/>
            </a:pPr>
            <a:endParaRPr lang="ru-RU" dirty="0" smtClean="0"/>
          </a:p>
          <a:p>
            <a:pPr lvl="5"/>
            <a:r>
              <a:rPr lang="ru-RU" sz="2000" dirty="0" smtClean="0">
                <a:solidFill>
                  <a:srgbClr val="0070C0"/>
                </a:solidFill>
              </a:rPr>
              <a:t>Код	- 862210</a:t>
            </a:r>
          </a:p>
          <a:p>
            <a:pPr lvl="5"/>
            <a:endParaRPr lang="en-US" sz="2000" dirty="0" smtClean="0">
              <a:solidFill>
                <a:srgbClr val="0070C0"/>
              </a:solidFill>
            </a:endParaRPr>
          </a:p>
          <a:p>
            <a:pPr lvl="5"/>
            <a:endParaRPr lang="en-US" sz="2000" dirty="0" smtClean="0">
              <a:solidFill>
                <a:srgbClr val="0070C0"/>
              </a:solidFill>
            </a:endParaRPr>
          </a:p>
          <a:p>
            <a:pPr lvl="5"/>
            <a:endParaRPr lang="en-US" sz="2000" dirty="0" smtClean="0">
              <a:solidFill>
                <a:srgbClr val="0070C0"/>
              </a:solidFill>
            </a:endParaRPr>
          </a:p>
          <a:p>
            <a:pPr lvl="5"/>
            <a:endParaRPr lang="en-US" sz="2000" dirty="0" smtClean="0">
              <a:solidFill>
                <a:srgbClr val="0070C0"/>
              </a:solidFill>
            </a:endParaRPr>
          </a:p>
          <a:p>
            <a:pPr lvl="5"/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Подходит для </a:t>
            </a:r>
            <a:r>
              <a:rPr lang="ru-RU" dirty="0" err="1" smtClean="0"/>
              <a:t>рольствень</a:t>
            </a:r>
            <a:r>
              <a:rPr lang="ru-RU" dirty="0" smtClean="0"/>
              <a:t> </a:t>
            </a:r>
            <a:r>
              <a:rPr lang="en-US" dirty="0" smtClean="0"/>
              <a:t>SSL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sz="1600" dirty="0"/>
          </a:p>
          <a:p>
            <a:pPr marL="0" indent="0">
              <a:buNone/>
            </a:pPr>
            <a:endParaRPr lang="en-US" dirty="0" smtClean="0"/>
          </a:p>
          <a:p>
            <a:pPr marL="1714500" lvl="8" indent="-342900"/>
            <a:r>
              <a:rPr lang="ru-RU" sz="2000" dirty="0" smtClean="0">
                <a:solidFill>
                  <a:srgbClr val="0070C0"/>
                </a:solidFill>
              </a:rPr>
              <a:t>Код	- 86</a:t>
            </a:r>
            <a:r>
              <a:rPr lang="en-US" sz="2000" dirty="0" smtClean="0">
                <a:solidFill>
                  <a:srgbClr val="0070C0"/>
                </a:solidFill>
              </a:rPr>
              <a:t>3678</a:t>
            </a:r>
            <a:endParaRPr lang="ru-RU" sz="2000" dirty="0" smtClean="0">
              <a:solidFill>
                <a:srgbClr val="0070C0"/>
              </a:solidFill>
            </a:endParaRPr>
          </a:p>
          <a:p>
            <a:endParaRPr lang="ru-RU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274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5122" name="Picture 3" descr="P:\File Exchange\SES\Запчасти на рольставни  SML\Рольставни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1357298"/>
            <a:ext cx="219076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рольставням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3643314"/>
            <a:ext cx="208956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рольставен</a:t>
            </a:r>
            <a:br>
              <a:rPr lang="ru-RU" sz="1600" dirty="0" smtClean="0"/>
            </a:br>
            <a:r>
              <a:rPr lang="ru-RU" sz="2000" dirty="0" smtClean="0"/>
              <a:t>Пластиковый концевой держатель</a:t>
            </a:r>
            <a:endParaRPr lang="en-US" sz="2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Подходит для рольставен </a:t>
            </a:r>
            <a:r>
              <a:rPr lang="en-US" dirty="0" smtClean="0"/>
              <a:t>SML, SSL</a:t>
            </a:r>
            <a:r>
              <a:rPr lang="ru-RU" dirty="0" smtClean="0"/>
              <a:t> 0100</a:t>
            </a:r>
            <a:r>
              <a:rPr lang="en-US" dirty="0" smtClean="0"/>
              <a:t>e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sz="1600" dirty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 lvl="4"/>
            <a:r>
              <a:rPr lang="ru-RU" dirty="0" smtClean="0"/>
              <a:t>Левый изнутри</a:t>
            </a:r>
          </a:p>
          <a:p>
            <a:pPr lvl="5"/>
            <a:r>
              <a:rPr lang="ru-RU" sz="2000" dirty="0" smtClean="0">
                <a:solidFill>
                  <a:srgbClr val="006CA5"/>
                </a:solidFill>
              </a:rPr>
              <a:t>Код - 93737851</a:t>
            </a:r>
          </a:p>
          <a:p>
            <a:pPr lvl="4"/>
            <a:endParaRPr lang="ru-RU" dirty="0" smtClean="0"/>
          </a:p>
          <a:p>
            <a:pPr lvl="4"/>
            <a:endParaRPr lang="ru-RU" dirty="0" smtClean="0"/>
          </a:p>
          <a:p>
            <a:pPr lvl="4"/>
            <a:endParaRPr lang="ru-RU" dirty="0" smtClean="0"/>
          </a:p>
          <a:p>
            <a:pPr lvl="4"/>
            <a:endParaRPr lang="ru-RU" dirty="0" smtClean="0"/>
          </a:p>
          <a:p>
            <a:pPr lvl="4"/>
            <a:r>
              <a:rPr lang="ru-RU" dirty="0" smtClean="0"/>
              <a:t>Правый изнутри</a:t>
            </a:r>
            <a:endParaRPr lang="en-US" dirty="0" smtClean="0"/>
          </a:p>
          <a:p>
            <a:pPr lvl="5"/>
            <a:r>
              <a:rPr lang="ru-RU" sz="2000" dirty="0" smtClean="0">
                <a:solidFill>
                  <a:srgbClr val="006CA5"/>
                </a:solidFill>
              </a:rPr>
              <a:t>Код - 937575</a:t>
            </a:r>
            <a:endParaRPr lang="en-US" sz="2000" dirty="0">
              <a:solidFill>
                <a:srgbClr val="006CA5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275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2071678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4000504"/>
            <a:ext cx="13573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рольставням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рольставен </a:t>
            </a:r>
            <a:br>
              <a:rPr lang="ru-RU" sz="1600" dirty="0" smtClean="0"/>
            </a:br>
            <a:r>
              <a:rPr lang="ru-RU" sz="2000" dirty="0" smtClean="0"/>
              <a:t>Уплотнитель нижней рельсы</a:t>
            </a:r>
            <a:endParaRPr lang="en-US" sz="2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Подходит для рольставен </a:t>
            </a:r>
            <a:r>
              <a:rPr lang="en-US" dirty="0" smtClean="0"/>
              <a:t>SCL, SML, SSL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sz="16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5"/>
            <a:r>
              <a:rPr lang="en-US" sz="1800" dirty="0" smtClean="0">
                <a:solidFill>
                  <a:srgbClr val="006CA5"/>
                </a:solidFill>
              </a:rPr>
              <a:t>F04, F06, F08		- 	9467762</a:t>
            </a:r>
          </a:p>
          <a:p>
            <a:pPr lvl="5"/>
            <a:r>
              <a:rPr lang="en-US" sz="1800" dirty="0" smtClean="0">
                <a:solidFill>
                  <a:srgbClr val="006CA5"/>
                </a:solidFill>
              </a:rPr>
              <a:t>M04, M06, M08, M10	-	9467763</a:t>
            </a:r>
          </a:p>
          <a:p>
            <a:pPr lvl="5"/>
            <a:r>
              <a:rPr lang="en-US" sz="1800" dirty="0" smtClean="0">
                <a:solidFill>
                  <a:srgbClr val="006CA5"/>
                </a:solidFill>
              </a:rPr>
              <a:t>P04, P06, P08, P10 	-	9467764</a:t>
            </a:r>
          </a:p>
          <a:p>
            <a:pPr lvl="5"/>
            <a:r>
              <a:rPr lang="en-US" sz="1800" dirty="0" smtClean="0">
                <a:solidFill>
                  <a:srgbClr val="006CA5"/>
                </a:solidFill>
              </a:rPr>
              <a:t>S06, S08, S10 		-	9467766</a:t>
            </a:r>
            <a:endParaRPr lang="en-US" sz="1800" dirty="0">
              <a:solidFill>
                <a:srgbClr val="006CA5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276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рольставням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рольставен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Уплотнитель верхней планки</a:t>
            </a:r>
            <a:endParaRPr lang="en-US" sz="2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Подходит для рольставен </a:t>
            </a:r>
            <a:r>
              <a:rPr lang="en-US" dirty="0" smtClean="0"/>
              <a:t>SCL, SML, SSL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endParaRPr lang="en-US" sz="16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5"/>
            <a:r>
              <a:rPr lang="en-US" sz="1800" dirty="0" smtClean="0">
                <a:solidFill>
                  <a:srgbClr val="006CA5"/>
                </a:solidFill>
              </a:rPr>
              <a:t>F04, F06, F08		- 	</a:t>
            </a:r>
            <a:r>
              <a:rPr lang="ru-RU" sz="1800" dirty="0" smtClean="0">
                <a:solidFill>
                  <a:srgbClr val="006CA5"/>
                </a:solidFill>
              </a:rPr>
              <a:t>9373812</a:t>
            </a:r>
            <a:endParaRPr lang="en-US" sz="1800" dirty="0" smtClean="0">
              <a:solidFill>
                <a:srgbClr val="006CA5"/>
              </a:solidFill>
            </a:endParaRPr>
          </a:p>
          <a:p>
            <a:pPr lvl="5"/>
            <a:r>
              <a:rPr lang="en-US" sz="1800" dirty="0" smtClean="0">
                <a:solidFill>
                  <a:srgbClr val="006CA5"/>
                </a:solidFill>
              </a:rPr>
              <a:t>M04, M06, M08, M10	-	</a:t>
            </a:r>
            <a:r>
              <a:rPr lang="ru-RU" sz="1800" dirty="0" smtClean="0">
                <a:solidFill>
                  <a:srgbClr val="006CA5"/>
                </a:solidFill>
              </a:rPr>
              <a:t>9373813</a:t>
            </a:r>
            <a:endParaRPr lang="en-US" sz="1800" dirty="0" smtClean="0">
              <a:solidFill>
                <a:srgbClr val="006CA5"/>
              </a:solidFill>
            </a:endParaRPr>
          </a:p>
          <a:p>
            <a:pPr lvl="5"/>
            <a:r>
              <a:rPr lang="en-US" sz="1800" dirty="0" smtClean="0">
                <a:solidFill>
                  <a:srgbClr val="006CA5"/>
                </a:solidFill>
              </a:rPr>
              <a:t>P04, P06, P08, P10 	-	</a:t>
            </a:r>
            <a:r>
              <a:rPr lang="ru-RU" sz="1800" dirty="0" smtClean="0">
                <a:solidFill>
                  <a:srgbClr val="006CA5"/>
                </a:solidFill>
              </a:rPr>
              <a:t>9373814</a:t>
            </a:r>
            <a:endParaRPr lang="en-US" sz="1800" dirty="0" smtClean="0">
              <a:solidFill>
                <a:srgbClr val="006CA5"/>
              </a:solidFill>
            </a:endParaRPr>
          </a:p>
          <a:p>
            <a:pPr lvl="5"/>
            <a:r>
              <a:rPr lang="en-US" sz="1800" dirty="0" smtClean="0">
                <a:solidFill>
                  <a:srgbClr val="006CA5"/>
                </a:solidFill>
              </a:rPr>
              <a:t>S06, S08, S10 		-	9</a:t>
            </a:r>
            <a:r>
              <a:rPr lang="ru-RU" sz="1800" dirty="0" smtClean="0">
                <a:solidFill>
                  <a:srgbClr val="006CA5"/>
                </a:solidFill>
              </a:rPr>
              <a:t>373816</a:t>
            </a:r>
            <a:endParaRPr lang="en-US" sz="1800" dirty="0" smtClean="0">
              <a:solidFill>
                <a:srgbClr val="006CA5"/>
              </a:solidFill>
            </a:endParaRP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277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рольставням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Запасные части для рольставен</a:t>
            </a:r>
            <a:br>
              <a:rPr lang="ru-RU" sz="1600" dirty="0" smtClean="0"/>
            </a:br>
            <a:r>
              <a:rPr lang="ru-RU" sz="2000" dirty="0" smtClean="0"/>
              <a:t> Установочный комплект </a:t>
            </a:r>
            <a:r>
              <a:rPr lang="en-US" sz="2000" dirty="0" smtClean="0"/>
              <a:t>H </a:t>
            </a:r>
            <a:r>
              <a:rPr lang="ru-RU" sz="2000" dirty="0" smtClean="0"/>
              <a:t>для </a:t>
            </a:r>
            <a:r>
              <a:rPr lang="ru-RU" sz="2000" dirty="0" err="1" smtClean="0"/>
              <a:t>рольставен</a:t>
            </a:r>
            <a:r>
              <a:rPr lang="ru-RU" sz="2000" dirty="0" smtClean="0"/>
              <a:t> </a:t>
            </a:r>
            <a:r>
              <a:rPr lang="en-US" sz="2000" dirty="0" smtClean="0"/>
              <a:t>SCL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1400" dirty="0"/>
              <a:t>2003-2015 </a:t>
            </a:r>
            <a:r>
              <a:rPr lang="ru-RU" sz="1400" dirty="0" err="1" smtClean="0"/>
              <a:t>гг</a:t>
            </a:r>
            <a:endParaRPr lang="en-US" sz="14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5" indent="-342900"/>
            <a:endParaRPr lang="ru-RU" sz="2000" dirty="0" smtClean="0">
              <a:solidFill>
                <a:srgbClr val="0070C0"/>
              </a:solidFill>
            </a:endParaRPr>
          </a:p>
          <a:p>
            <a:pPr marL="342900" lvl="5" indent="-342900"/>
            <a:endParaRPr lang="ru-RU" sz="2000" dirty="0" smtClean="0">
              <a:solidFill>
                <a:srgbClr val="0070C0"/>
              </a:solidFill>
            </a:endParaRPr>
          </a:p>
          <a:p>
            <a:pPr marL="342900" lvl="5" indent="-342900"/>
            <a:endParaRPr lang="ru-RU" sz="2000" dirty="0" smtClean="0">
              <a:solidFill>
                <a:srgbClr val="0070C0"/>
              </a:solidFill>
            </a:endParaRPr>
          </a:p>
          <a:p>
            <a:pPr marL="342900" lvl="5" indent="-342900"/>
            <a:endParaRPr lang="ru-RU" sz="2000" dirty="0" smtClean="0">
              <a:solidFill>
                <a:srgbClr val="0070C0"/>
              </a:solidFill>
            </a:endParaRPr>
          </a:p>
          <a:p>
            <a:pPr marL="1714500" lvl="8" indent="-342900"/>
            <a:r>
              <a:rPr lang="ru-RU" sz="2000" dirty="0" smtClean="0">
                <a:solidFill>
                  <a:srgbClr val="0070C0"/>
                </a:solidFill>
              </a:rPr>
              <a:t>Код	- 937434</a:t>
            </a:r>
            <a:endParaRPr lang="en-US" sz="2000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278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428736"/>
            <a:ext cx="314327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рольставням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0" lvl="8" indent="-342900"/>
            <a:endParaRPr lang="en-US" sz="2000" dirty="0" smtClean="0">
              <a:solidFill>
                <a:srgbClr val="0070C0"/>
              </a:solidFill>
            </a:endParaRPr>
          </a:p>
          <a:p>
            <a:pPr marL="1714500" lvl="8" indent="-342900"/>
            <a:endParaRPr lang="en-US" sz="2000" dirty="0" smtClean="0">
              <a:solidFill>
                <a:srgbClr val="0070C0"/>
              </a:solidFill>
            </a:endParaRPr>
          </a:p>
          <a:p>
            <a:pPr marL="1714500" lvl="8" indent="-342900"/>
            <a:endParaRPr lang="en-US" sz="2000" dirty="0" smtClean="0">
              <a:solidFill>
                <a:srgbClr val="0070C0"/>
              </a:solidFill>
            </a:endParaRPr>
          </a:p>
          <a:p>
            <a:pPr marL="1714500" lvl="8" indent="-342900"/>
            <a:endParaRPr lang="en-US" sz="2000" dirty="0" smtClean="0">
              <a:solidFill>
                <a:srgbClr val="0070C0"/>
              </a:solidFill>
            </a:endParaRPr>
          </a:p>
          <a:p>
            <a:pPr marL="1714500" lvl="8" indent="-342900"/>
            <a:endParaRPr lang="en-US" sz="2000" dirty="0" smtClean="0">
              <a:solidFill>
                <a:srgbClr val="0070C0"/>
              </a:solidFill>
            </a:endParaRPr>
          </a:p>
          <a:p>
            <a:pPr marL="1714500" lvl="8" indent="-342900"/>
            <a:r>
              <a:rPr lang="ru-RU" sz="2000" dirty="0" smtClean="0">
                <a:solidFill>
                  <a:srgbClr val="0070C0"/>
                </a:solidFill>
              </a:rPr>
              <a:t>Код	- 93743</a:t>
            </a:r>
            <a:r>
              <a:rPr lang="en-US" sz="2000" dirty="0" smtClean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279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1600" dirty="0" smtClean="0"/>
              <a:t>Запасные части для рольставен</a:t>
            </a:r>
            <a:br>
              <a:rPr lang="ru-RU" sz="1600" dirty="0" smtClean="0"/>
            </a:br>
            <a:r>
              <a:rPr lang="ru-RU" sz="2000" dirty="0" smtClean="0"/>
              <a:t>Установочный комплект </a:t>
            </a:r>
            <a:r>
              <a:rPr lang="en-US" sz="2000" dirty="0" smtClean="0"/>
              <a:t>I </a:t>
            </a:r>
            <a:r>
              <a:rPr lang="ru-RU" sz="2000" dirty="0" smtClean="0"/>
              <a:t>для </a:t>
            </a:r>
            <a:r>
              <a:rPr lang="ru-RU" sz="2000" dirty="0" err="1" smtClean="0"/>
              <a:t>рольставен</a:t>
            </a:r>
            <a:r>
              <a:rPr lang="ru-RU" sz="2000" dirty="0" smtClean="0"/>
              <a:t> </a:t>
            </a:r>
            <a:r>
              <a:rPr lang="en-US" sz="2000" dirty="0" smtClean="0"/>
              <a:t>SCL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1400" dirty="0"/>
              <a:t>2003-2015 </a:t>
            </a:r>
            <a:r>
              <a:rPr lang="ru-RU" sz="1400" dirty="0" err="1" smtClean="0"/>
              <a:t>гг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1500174"/>
            <a:ext cx="257176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рольставням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VELUX OPTIMA  </a:t>
            </a:r>
            <a:r>
              <a:rPr lang="en-US" dirty="0">
                <a:hlinkClick r:id="rId2" action="ppaction://hlinksldjump"/>
              </a:rPr>
              <a:t>(</a:t>
            </a:r>
            <a:r>
              <a:rPr lang="ru-RU" dirty="0">
                <a:hlinkClick r:id="rId2" action="ppaction://hlinksldjump"/>
              </a:rPr>
              <a:t>например, </a:t>
            </a:r>
            <a:r>
              <a:rPr lang="en-US" dirty="0">
                <a:hlinkClick r:id="rId2" action="ppaction://hlinksldjump"/>
              </a:rPr>
              <a:t>GLR MR08 3073IS</a:t>
            </a:r>
            <a:r>
              <a:rPr lang="en-US" dirty="0" smtClean="0">
                <a:hlinkClick r:id="rId2" action="ppaction://hlinksldjump"/>
              </a:rPr>
              <a:t>)</a:t>
            </a:r>
            <a:endParaRPr lang="ru-RU" dirty="0" smtClean="0">
              <a:hlinkClick r:id="rId3" action="ppaction://hlinksldjump"/>
            </a:endParaRPr>
          </a:p>
          <a:p>
            <a:r>
              <a:rPr lang="en-US" dirty="0">
                <a:hlinkClick r:id="rId4" action="ppaction://hlinksldjump"/>
              </a:rPr>
              <a:t>VELUX PREMIUM (</a:t>
            </a:r>
            <a:r>
              <a:rPr lang="ru-RU" dirty="0">
                <a:hlinkClick r:id="rId4" action="ppaction://hlinksldjump"/>
              </a:rPr>
              <a:t>например, </a:t>
            </a:r>
            <a:r>
              <a:rPr lang="en-US" dirty="0">
                <a:hlinkClick r:id="rId4" action="ppaction://hlinksldjump"/>
              </a:rPr>
              <a:t>GGL </a:t>
            </a:r>
            <a:r>
              <a:rPr lang="en-US" dirty="0" smtClean="0">
                <a:hlinkClick r:id="rId4" action="ppaction://hlinksldjump"/>
              </a:rPr>
              <a:t>MK08 </a:t>
            </a:r>
            <a:r>
              <a:rPr lang="en-US" dirty="0">
                <a:hlinkClick r:id="rId4" action="ppaction://hlinksldjump"/>
              </a:rPr>
              <a:t>3070)</a:t>
            </a:r>
            <a:endParaRPr lang="en-US" dirty="0"/>
          </a:p>
          <a:p>
            <a:r>
              <a:rPr lang="ru-RU" dirty="0" smtClean="0">
                <a:hlinkClick r:id="rId3" action="ppaction://hlinksldjump"/>
              </a:rPr>
              <a:t>2003-2015 </a:t>
            </a:r>
            <a:r>
              <a:rPr lang="ru-RU" dirty="0" err="1" smtClean="0">
                <a:hlinkClick r:id="rId3" action="ppaction://hlinksldjump"/>
              </a:rPr>
              <a:t>гг</a:t>
            </a:r>
            <a:r>
              <a:rPr lang="ru-RU" dirty="0" smtClean="0">
                <a:hlinkClick r:id="rId3" action="ppaction://hlinksldjump"/>
              </a:rPr>
              <a:t> (например,  </a:t>
            </a:r>
            <a:r>
              <a:rPr lang="en-US" dirty="0" smtClean="0">
                <a:hlinkClick r:id="rId3" action="ppaction://hlinksldjump"/>
              </a:rPr>
              <a:t>GGL M08 3073G)</a:t>
            </a:r>
            <a:endParaRPr lang="en-US" dirty="0" smtClean="0"/>
          </a:p>
          <a:p>
            <a:r>
              <a:rPr lang="ru-RU" dirty="0" smtClean="0">
                <a:hlinkClick r:id="rId5" action="ppaction://hlinksldjump"/>
              </a:rPr>
              <a:t>1992-2003 </a:t>
            </a:r>
            <a:r>
              <a:rPr lang="ru-RU" dirty="0" err="1" smtClean="0">
                <a:hlinkClick r:id="rId5" action="ppaction://hlinksldjump"/>
              </a:rPr>
              <a:t>гг</a:t>
            </a:r>
            <a:r>
              <a:rPr lang="ru-RU" dirty="0" smtClean="0">
                <a:hlinkClick r:id="rId5" action="ppaction://hlinksldjump"/>
              </a:rPr>
              <a:t> (например,  </a:t>
            </a:r>
            <a:r>
              <a:rPr lang="en-US" dirty="0" smtClean="0">
                <a:hlinkClick r:id="rId5" action="ppaction://hlinksldjump"/>
              </a:rPr>
              <a:t>GGL 308 3059)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28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6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Накладки для окна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Верхняя накладка/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 case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594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0034" y="521495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8" action="ppaction://hlinksldjump"/>
              </a:rPr>
              <a:t>Посмотреть различия в кодах продуктовых линеек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0" lvl="8" indent="-342900"/>
            <a:endParaRPr lang="en-US" sz="2000" dirty="0" smtClean="0">
              <a:solidFill>
                <a:srgbClr val="0070C0"/>
              </a:solidFill>
            </a:endParaRPr>
          </a:p>
          <a:p>
            <a:pPr marL="1714500" lvl="8" indent="-342900"/>
            <a:endParaRPr lang="en-US" sz="2000" dirty="0" smtClean="0">
              <a:solidFill>
                <a:srgbClr val="0070C0"/>
              </a:solidFill>
            </a:endParaRPr>
          </a:p>
          <a:p>
            <a:pPr marL="1714500" lvl="8" indent="-342900"/>
            <a:endParaRPr lang="en-US" sz="2000" dirty="0" smtClean="0">
              <a:solidFill>
                <a:srgbClr val="0070C0"/>
              </a:solidFill>
            </a:endParaRPr>
          </a:p>
          <a:p>
            <a:pPr marL="1714500" lvl="8" indent="-342900"/>
            <a:endParaRPr lang="en-US" sz="2000" dirty="0" smtClean="0">
              <a:solidFill>
                <a:srgbClr val="0070C0"/>
              </a:solidFill>
            </a:endParaRPr>
          </a:p>
          <a:p>
            <a:pPr marL="1714500" lvl="8" indent="-342900"/>
            <a:r>
              <a:rPr lang="ru-RU" sz="2000" dirty="0" smtClean="0">
                <a:solidFill>
                  <a:srgbClr val="0070C0"/>
                </a:solidFill>
              </a:rPr>
              <a:t>Код	- 937</a:t>
            </a:r>
            <a:r>
              <a:rPr lang="en-US" sz="2000" dirty="0" smtClean="0">
                <a:solidFill>
                  <a:srgbClr val="0070C0"/>
                </a:solidFill>
              </a:rPr>
              <a:t>611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280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1600" dirty="0" smtClean="0"/>
              <a:t>Запасные части для рольставен</a:t>
            </a:r>
            <a:br>
              <a:rPr lang="ru-RU" sz="1600" dirty="0" smtClean="0"/>
            </a:br>
            <a:r>
              <a:rPr lang="ru-RU" sz="2000" dirty="0" smtClean="0"/>
              <a:t>Установочный комплект </a:t>
            </a:r>
            <a:r>
              <a:rPr lang="en-US" sz="2000" dirty="0" smtClean="0"/>
              <a:t>M </a:t>
            </a:r>
            <a:r>
              <a:rPr lang="ru-RU" sz="2000" dirty="0" smtClean="0"/>
              <a:t>для </a:t>
            </a:r>
            <a:r>
              <a:rPr lang="ru-RU" sz="2000" dirty="0" err="1" smtClean="0"/>
              <a:t>рольставен</a:t>
            </a:r>
            <a:r>
              <a:rPr lang="ru-RU" sz="2000" dirty="0" smtClean="0"/>
              <a:t> </a:t>
            </a:r>
            <a:r>
              <a:rPr lang="en-US" sz="2000" dirty="0" smtClean="0"/>
              <a:t>SCL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1400" dirty="0"/>
              <a:t>2003-2015 </a:t>
            </a:r>
            <a:r>
              <a:rPr lang="ru-RU" sz="1400" dirty="0" err="1" smtClean="0"/>
              <a:t>гг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1857364"/>
            <a:ext cx="321471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рольставням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Продуктовые линейки</a:t>
            </a:r>
            <a:r>
              <a:rPr lang="en-US" sz="2400" dirty="0" smtClean="0"/>
              <a:t>. </a:t>
            </a:r>
            <a:r>
              <a:rPr lang="ru-RU" sz="2400" dirty="0" smtClean="0"/>
              <a:t>Различия в кодах.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281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98079" y="1839694"/>
            <a:ext cx="81160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ru-RU" sz="1400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343111" y="1839694"/>
            <a:ext cx="10333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ru-RU" sz="1400" dirty="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416743" y="1839694"/>
            <a:ext cx="125514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ru-RU" sz="1400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718976" y="1839694"/>
            <a:ext cx="14769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ru-RU" sz="1400" dirty="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247530" y="1839694"/>
            <a:ext cx="162475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ru-RU" sz="1400" dirty="0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6928485" y="1839694"/>
            <a:ext cx="177260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ru-RU" sz="1400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26709" y="1531275"/>
            <a:ext cx="65914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/>
            <a:r>
              <a:rPr lang="en-GB" altLang="da-DK" sz="1400" dirty="0"/>
              <a:t> 55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571604" y="1531275"/>
            <a:ext cx="65914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/>
            <a:r>
              <a:rPr lang="en-GB" altLang="da-DK" sz="1400" dirty="0"/>
              <a:t> 66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720644" y="1531275"/>
            <a:ext cx="65914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/>
            <a:r>
              <a:rPr lang="en-GB" altLang="da-DK" sz="1400" dirty="0"/>
              <a:t> 78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4149394" y="1531275"/>
            <a:ext cx="65914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/>
            <a:r>
              <a:rPr lang="en-GB" altLang="da-DK" sz="1400" dirty="0"/>
              <a:t> 94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675957" y="1531275"/>
            <a:ext cx="742306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/>
            <a:r>
              <a:rPr lang="en-GB" altLang="da-DK" sz="1400" dirty="0"/>
              <a:t>114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439746" y="1531275"/>
            <a:ext cx="84703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/>
            <a:r>
              <a:rPr lang="en-GB" altLang="da-DK" sz="1400" dirty="0"/>
              <a:t> 134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7158" y="119675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Ширина окна, мм</a:t>
            </a:r>
            <a:endParaRPr lang="ru-RU" b="1" i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9808" y="5317235"/>
            <a:ext cx="7977480" cy="345721"/>
            <a:chOff x="571472" y="2496316"/>
            <a:chExt cx="7977480" cy="428628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71472" y="2496316"/>
              <a:ext cx="7977480" cy="428628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sz="1200" dirty="0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739350" y="2518802"/>
              <a:ext cx="518999" cy="34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GB" altLang="da-DK" sz="1200" dirty="0"/>
                <a:t> </a:t>
              </a:r>
              <a:r>
                <a:rPr lang="en-GB" altLang="da-DK" sz="1200" dirty="0" smtClean="0"/>
                <a:t>2--</a:t>
              </a:r>
              <a:endParaRPr lang="en-GB" altLang="da-DK" sz="1200" dirty="0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870200" y="2517171"/>
              <a:ext cx="502058" cy="34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GB" altLang="da-DK" sz="1200" dirty="0"/>
                <a:t> </a:t>
              </a:r>
              <a:r>
                <a:rPr lang="en-GB" altLang="da-DK" sz="1200" dirty="0" smtClean="0"/>
                <a:t>3--</a:t>
              </a:r>
              <a:endParaRPr lang="en-GB" altLang="da-DK" sz="1200" dirty="0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4258521" y="2524192"/>
              <a:ext cx="518999" cy="34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GB" altLang="da-DK" sz="1200" dirty="0"/>
                <a:t> </a:t>
              </a:r>
              <a:r>
                <a:rPr lang="en-GB" altLang="da-DK" sz="1200" dirty="0" smtClean="0"/>
                <a:t>4--</a:t>
              </a:r>
              <a:endParaRPr lang="en-GB" altLang="da-DK" sz="1200" dirty="0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921830" y="2498446"/>
              <a:ext cx="557021" cy="34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GB" altLang="da-DK" sz="1200" dirty="0" smtClean="0"/>
                <a:t>6--</a:t>
              </a:r>
              <a:endParaRPr lang="en-GB" altLang="da-DK" sz="1200" dirty="0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7608708" y="2514683"/>
              <a:ext cx="518999" cy="34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GB" altLang="da-DK" sz="1200" dirty="0"/>
                <a:t> </a:t>
              </a:r>
              <a:r>
                <a:rPr lang="en-GB" altLang="da-DK" sz="1200" dirty="0" smtClean="0"/>
                <a:t>8--</a:t>
              </a:r>
              <a:endParaRPr lang="en-GB" altLang="da-DK" sz="1200" dirty="0"/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841619" y="2517170"/>
              <a:ext cx="518999" cy="34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GB" altLang="da-DK" sz="1200" dirty="0"/>
                <a:t> </a:t>
              </a:r>
              <a:r>
                <a:rPr lang="ru-RU" altLang="da-DK" sz="1200" dirty="0" smtClean="0"/>
                <a:t>1</a:t>
              </a:r>
              <a:r>
                <a:rPr lang="en-US" altLang="da-DK" sz="1200" dirty="0" smtClean="0"/>
                <a:t>--</a:t>
              </a:r>
              <a:endParaRPr lang="en-GB" altLang="da-DK" sz="12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26243" y="4941168"/>
            <a:ext cx="199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1992-2003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гг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2041" y="4048831"/>
            <a:ext cx="1995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2003-2015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гг</a:t>
            </a:r>
            <a:endParaRPr lang="da-DK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25606" y="4394269"/>
            <a:ext cx="7977480" cy="345721"/>
            <a:chOff x="571472" y="2496316"/>
            <a:chExt cx="7977480" cy="428628"/>
          </a:xfrm>
        </p:grpSpPr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571472" y="2496316"/>
              <a:ext cx="7977480" cy="428628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sz="1200" dirty="0"/>
            </a:p>
          </p:txBody>
        </p:sp>
        <p:sp>
          <p:nvSpPr>
            <p:cNvPr id="34" name="Rectangle 21"/>
            <p:cNvSpPr>
              <a:spLocks noChangeArrowheads="1"/>
            </p:cNvSpPr>
            <p:nvPr/>
          </p:nvSpPr>
          <p:spPr bwMode="auto">
            <a:xfrm>
              <a:off x="1739350" y="2518802"/>
              <a:ext cx="518999" cy="34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GB" altLang="da-DK" sz="1200" dirty="0"/>
                <a:t> </a:t>
              </a:r>
              <a:r>
                <a:rPr lang="en-US" altLang="da-DK" sz="1200" dirty="0" smtClean="0"/>
                <a:t>F--</a:t>
              </a:r>
              <a:endParaRPr lang="en-GB" altLang="da-DK" sz="1200" dirty="0"/>
            </a:p>
          </p:txBody>
        </p:sp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2870200" y="2517171"/>
              <a:ext cx="620128" cy="34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GB" altLang="da-DK" sz="1200" dirty="0"/>
                <a:t> </a:t>
              </a:r>
              <a:r>
                <a:rPr lang="en-GB" altLang="da-DK" sz="1200" dirty="0" smtClean="0"/>
                <a:t>M--</a:t>
              </a:r>
              <a:endParaRPr lang="en-GB" altLang="da-DK" sz="1200" dirty="0"/>
            </a:p>
          </p:txBody>
        </p:sp>
        <p:sp>
          <p:nvSpPr>
            <p:cNvPr id="36" name="Rectangle 23"/>
            <p:cNvSpPr>
              <a:spLocks noChangeArrowheads="1"/>
            </p:cNvSpPr>
            <p:nvPr/>
          </p:nvSpPr>
          <p:spPr bwMode="auto">
            <a:xfrm>
              <a:off x="4258521" y="2524192"/>
              <a:ext cx="518999" cy="34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GB" altLang="da-DK" sz="1200" dirty="0"/>
                <a:t> </a:t>
              </a:r>
              <a:r>
                <a:rPr lang="en-GB" altLang="da-DK" sz="1200" dirty="0" smtClean="0"/>
                <a:t>P--</a:t>
              </a:r>
              <a:endParaRPr lang="en-GB" altLang="da-DK" sz="1200" dirty="0"/>
            </a:p>
          </p:txBody>
        </p:sp>
        <p:sp>
          <p:nvSpPr>
            <p:cNvPr id="37" name="Rectangle 24"/>
            <p:cNvSpPr>
              <a:spLocks noChangeArrowheads="1"/>
            </p:cNvSpPr>
            <p:nvPr/>
          </p:nvSpPr>
          <p:spPr bwMode="auto">
            <a:xfrm>
              <a:off x="5921830" y="2498446"/>
              <a:ext cx="454899" cy="34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GB" altLang="da-DK" sz="1200" dirty="0" smtClean="0"/>
                <a:t>S--</a:t>
              </a:r>
              <a:endParaRPr lang="en-GB" altLang="da-DK" sz="1200" dirty="0"/>
            </a:p>
          </p:txBody>
        </p:sp>
        <p:sp>
          <p:nvSpPr>
            <p:cNvPr id="38" name="Rectangle 25"/>
            <p:cNvSpPr>
              <a:spLocks noChangeArrowheads="1"/>
            </p:cNvSpPr>
            <p:nvPr/>
          </p:nvSpPr>
          <p:spPr bwMode="auto">
            <a:xfrm>
              <a:off x="7608708" y="2514683"/>
              <a:ext cx="518999" cy="34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GB" altLang="da-DK" sz="1200" dirty="0"/>
                <a:t> </a:t>
              </a:r>
              <a:r>
                <a:rPr lang="en-GB" altLang="da-DK" sz="1200" dirty="0" smtClean="0"/>
                <a:t>U--</a:t>
              </a:r>
              <a:endParaRPr lang="en-GB" altLang="da-DK" sz="1200" dirty="0"/>
            </a:p>
          </p:txBody>
        </p: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841619" y="2517170"/>
              <a:ext cx="518999" cy="34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GB" altLang="da-DK" sz="1200" dirty="0"/>
                <a:t> </a:t>
              </a:r>
              <a:r>
                <a:rPr lang="en-GB" altLang="da-DK" sz="1200" dirty="0" smtClean="0"/>
                <a:t>C--</a:t>
              </a:r>
              <a:endParaRPr lang="en-GB" altLang="da-DK" sz="1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19808" y="3467196"/>
            <a:ext cx="7977480" cy="345721"/>
            <a:chOff x="571472" y="2496316"/>
            <a:chExt cx="7977480" cy="428628"/>
          </a:xfrm>
        </p:grpSpPr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>
              <a:off x="571472" y="2496316"/>
              <a:ext cx="7977480" cy="428628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sz="1200" dirty="0"/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1739350" y="2518802"/>
              <a:ext cx="745290" cy="34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GB" altLang="da-DK" sz="1200" dirty="0"/>
                <a:t> </a:t>
              </a:r>
              <a:r>
                <a:rPr lang="en-US" altLang="da-DK" sz="1200" dirty="0" smtClean="0"/>
                <a:t>F</a:t>
              </a:r>
              <a:r>
                <a:rPr lang="en-US" altLang="da-DK" sz="1200" dirty="0" smtClean="0">
                  <a:solidFill>
                    <a:srgbClr val="FF3300"/>
                  </a:solidFill>
                </a:rPr>
                <a:t>R</a:t>
              </a:r>
              <a:r>
                <a:rPr lang="en-US" altLang="da-DK" sz="1200" dirty="0" smtClean="0"/>
                <a:t>--</a:t>
              </a:r>
              <a:endParaRPr lang="en-GB" altLang="da-DK" sz="1200" dirty="0"/>
            </a:p>
          </p:txBody>
        </p:sp>
        <p:sp>
          <p:nvSpPr>
            <p:cNvPr id="44" name="Rectangle 22"/>
            <p:cNvSpPr>
              <a:spLocks noChangeArrowheads="1"/>
            </p:cNvSpPr>
            <p:nvPr/>
          </p:nvSpPr>
          <p:spPr bwMode="auto">
            <a:xfrm>
              <a:off x="2870200" y="2517171"/>
              <a:ext cx="620128" cy="34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GB" altLang="da-DK" sz="1200" dirty="0"/>
                <a:t> </a:t>
              </a:r>
              <a:r>
                <a:rPr lang="en-GB" altLang="da-DK" sz="1200" dirty="0" smtClean="0"/>
                <a:t>M</a:t>
              </a:r>
              <a:r>
                <a:rPr lang="en-GB" altLang="da-DK" sz="1200" dirty="0" smtClean="0">
                  <a:solidFill>
                    <a:srgbClr val="FF3300"/>
                  </a:solidFill>
                </a:rPr>
                <a:t>R</a:t>
              </a:r>
              <a:r>
                <a:rPr lang="en-GB" altLang="da-DK" sz="1200" dirty="0" smtClean="0"/>
                <a:t>--</a:t>
              </a:r>
              <a:endParaRPr lang="en-GB" altLang="da-DK" sz="1200" dirty="0"/>
            </a:p>
          </p:txBody>
        </p:sp>
        <p:sp>
          <p:nvSpPr>
            <p:cNvPr id="45" name="Rectangle 23"/>
            <p:cNvSpPr>
              <a:spLocks noChangeArrowheads="1"/>
            </p:cNvSpPr>
            <p:nvPr/>
          </p:nvSpPr>
          <p:spPr bwMode="auto">
            <a:xfrm>
              <a:off x="4258521" y="2524192"/>
              <a:ext cx="699610" cy="34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GB" altLang="da-DK" sz="1200" dirty="0"/>
                <a:t> </a:t>
              </a:r>
              <a:r>
                <a:rPr lang="en-GB" altLang="da-DK" sz="1200" dirty="0" smtClean="0"/>
                <a:t>P</a:t>
              </a:r>
              <a:r>
                <a:rPr lang="en-GB" altLang="da-DK" sz="1200" dirty="0" smtClean="0">
                  <a:solidFill>
                    <a:srgbClr val="FF3300"/>
                  </a:solidFill>
                </a:rPr>
                <a:t>R</a:t>
              </a:r>
              <a:r>
                <a:rPr lang="en-GB" altLang="da-DK" sz="1200" dirty="0" smtClean="0"/>
                <a:t>--</a:t>
              </a:r>
              <a:endParaRPr lang="en-GB" altLang="da-DK" sz="1200" dirty="0"/>
            </a:p>
          </p:txBody>
        </p:sp>
        <p:sp>
          <p:nvSpPr>
            <p:cNvPr id="46" name="Rectangle 24"/>
            <p:cNvSpPr>
              <a:spLocks noChangeArrowheads="1"/>
            </p:cNvSpPr>
            <p:nvPr/>
          </p:nvSpPr>
          <p:spPr bwMode="auto">
            <a:xfrm>
              <a:off x="5921830" y="2498446"/>
              <a:ext cx="547488" cy="34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GB" altLang="da-DK" sz="1200" dirty="0" smtClean="0"/>
                <a:t>S</a:t>
              </a:r>
              <a:r>
                <a:rPr lang="en-GB" altLang="da-DK" sz="1200" dirty="0" smtClean="0">
                  <a:solidFill>
                    <a:srgbClr val="FF3300"/>
                  </a:solidFill>
                </a:rPr>
                <a:t>R</a:t>
              </a:r>
              <a:r>
                <a:rPr lang="en-GB" altLang="da-DK" sz="1200" dirty="0" smtClean="0"/>
                <a:t>--</a:t>
              </a:r>
              <a:endParaRPr lang="en-GB" altLang="da-DK" sz="1200" dirty="0"/>
            </a:p>
          </p:txBody>
        </p:sp>
        <p:sp>
          <p:nvSpPr>
            <p:cNvPr id="47" name="Rectangle 25"/>
            <p:cNvSpPr>
              <a:spLocks noChangeArrowheads="1"/>
            </p:cNvSpPr>
            <p:nvPr/>
          </p:nvSpPr>
          <p:spPr bwMode="auto">
            <a:xfrm>
              <a:off x="7608708" y="2514683"/>
              <a:ext cx="590973" cy="34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GB" altLang="da-DK" sz="1200" dirty="0"/>
                <a:t> </a:t>
              </a:r>
              <a:r>
                <a:rPr lang="en-GB" altLang="da-DK" sz="1200" dirty="0" smtClean="0"/>
                <a:t>U</a:t>
              </a:r>
              <a:r>
                <a:rPr lang="en-GB" altLang="da-DK" sz="1200" dirty="0" smtClean="0">
                  <a:solidFill>
                    <a:srgbClr val="FF3300"/>
                  </a:solidFill>
                </a:rPr>
                <a:t>R</a:t>
              </a:r>
              <a:r>
                <a:rPr lang="en-GB" altLang="da-DK" sz="1200" dirty="0" smtClean="0"/>
                <a:t>--</a:t>
              </a:r>
              <a:endParaRPr lang="en-GB" altLang="da-DK" sz="1200" dirty="0"/>
            </a:p>
          </p:txBody>
        </p:sp>
        <p:sp>
          <p:nvSpPr>
            <p:cNvPr id="48" name="Rectangle 21"/>
            <p:cNvSpPr>
              <a:spLocks noChangeArrowheads="1"/>
            </p:cNvSpPr>
            <p:nvPr/>
          </p:nvSpPr>
          <p:spPr bwMode="auto">
            <a:xfrm>
              <a:off x="841619" y="2517170"/>
              <a:ext cx="702777" cy="34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GB" altLang="da-DK" sz="1200" dirty="0"/>
                <a:t> </a:t>
              </a:r>
              <a:r>
                <a:rPr lang="en-GB" altLang="da-DK" sz="1200" dirty="0" smtClean="0"/>
                <a:t>C</a:t>
              </a:r>
              <a:r>
                <a:rPr lang="en-GB" altLang="da-DK" sz="1200" dirty="0" smtClean="0">
                  <a:solidFill>
                    <a:srgbClr val="FF3300"/>
                  </a:solidFill>
                </a:rPr>
                <a:t>R</a:t>
              </a:r>
              <a:r>
                <a:rPr lang="en-GB" altLang="da-DK" sz="1200" dirty="0" smtClean="0"/>
                <a:t>--</a:t>
              </a:r>
              <a:endParaRPr lang="en-GB" altLang="da-DK" sz="12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22387" y="2521314"/>
            <a:ext cx="7977480" cy="345721"/>
            <a:chOff x="571472" y="2496316"/>
            <a:chExt cx="7977480" cy="428628"/>
          </a:xfrm>
        </p:grpSpPr>
        <p:sp>
          <p:nvSpPr>
            <p:cNvPr id="50" name="Rectangle 5"/>
            <p:cNvSpPr>
              <a:spLocks noChangeArrowheads="1"/>
            </p:cNvSpPr>
            <p:nvPr/>
          </p:nvSpPr>
          <p:spPr bwMode="auto">
            <a:xfrm>
              <a:off x="571472" y="2496316"/>
              <a:ext cx="7977480" cy="428628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sz="1200" dirty="0"/>
            </a:p>
          </p:txBody>
        </p:sp>
        <p:sp>
          <p:nvSpPr>
            <p:cNvPr id="51" name="Rectangle 21"/>
            <p:cNvSpPr>
              <a:spLocks noChangeArrowheads="1"/>
            </p:cNvSpPr>
            <p:nvPr/>
          </p:nvSpPr>
          <p:spPr bwMode="auto">
            <a:xfrm>
              <a:off x="1739350" y="2518802"/>
              <a:ext cx="697727" cy="34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GB" altLang="da-DK" sz="1200"/>
                <a:t> </a:t>
              </a:r>
              <a:r>
                <a:rPr lang="en-US" altLang="da-DK" sz="1200" smtClean="0"/>
                <a:t>F</a:t>
              </a:r>
              <a:r>
                <a:rPr lang="en-US" altLang="da-DK" sz="1200" smtClean="0">
                  <a:solidFill>
                    <a:srgbClr val="FF3300"/>
                  </a:solidFill>
                </a:rPr>
                <a:t>K</a:t>
              </a:r>
              <a:r>
                <a:rPr lang="en-US" altLang="da-DK" sz="1200" smtClean="0"/>
                <a:t>-</a:t>
              </a:r>
              <a:r>
                <a:rPr lang="en-US" altLang="da-DK" sz="1200" dirty="0" smtClean="0"/>
                <a:t>-</a:t>
              </a:r>
              <a:endParaRPr lang="en-GB" altLang="da-DK" sz="1200" dirty="0"/>
            </a:p>
          </p:txBody>
        </p:sp>
        <p:sp>
          <p:nvSpPr>
            <p:cNvPr id="52" name="Rectangle 22"/>
            <p:cNvSpPr>
              <a:spLocks noChangeArrowheads="1"/>
            </p:cNvSpPr>
            <p:nvPr/>
          </p:nvSpPr>
          <p:spPr bwMode="auto">
            <a:xfrm>
              <a:off x="2870200" y="2517171"/>
              <a:ext cx="620128" cy="34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GB" altLang="da-DK" sz="1200"/>
                <a:t> </a:t>
              </a:r>
              <a:r>
                <a:rPr lang="en-GB" altLang="da-DK" sz="1200" smtClean="0"/>
                <a:t>M</a:t>
              </a:r>
              <a:r>
                <a:rPr lang="en-GB" altLang="da-DK" sz="1200" smtClean="0">
                  <a:solidFill>
                    <a:srgbClr val="FF3300"/>
                  </a:solidFill>
                </a:rPr>
                <a:t>K</a:t>
              </a:r>
              <a:r>
                <a:rPr lang="en-GB" altLang="da-DK" sz="1200" smtClean="0"/>
                <a:t>-</a:t>
              </a:r>
              <a:r>
                <a:rPr lang="en-GB" altLang="da-DK" sz="1200" dirty="0" smtClean="0"/>
                <a:t>-</a:t>
              </a:r>
              <a:endParaRPr lang="en-GB" altLang="da-DK" sz="1200" dirty="0"/>
            </a:p>
          </p:txBody>
        </p:sp>
        <p:sp>
          <p:nvSpPr>
            <p:cNvPr id="53" name="Rectangle 23"/>
            <p:cNvSpPr>
              <a:spLocks noChangeArrowheads="1"/>
            </p:cNvSpPr>
            <p:nvPr/>
          </p:nvSpPr>
          <p:spPr bwMode="auto">
            <a:xfrm>
              <a:off x="4258521" y="2524192"/>
              <a:ext cx="709143" cy="34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GB" altLang="da-DK" sz="1200"/>
                <a:t> </a:t>
              </a:r>
              <a:r>
                <a:rPr lang="en-GB" altLang="da-DK" sz="1200" smtClean="0"/>
                <a:t>P</a:t>
              </a:r>
              <a:r>
                <a:rPr lang="en-US" altLang="da-DK" sz="1200" smtClean="0">
                  <a:solidFill>
                    <a:srgbClr val="FF3300"/>
                  </a:solidFill>
                </a:rPr>
                <a:t>K</a:t>
              </a:r>
              <a:r>
                <a:rPr lang="en-GB" altLang="da-DK" sz="1200" smtClean="0"/>
                <a:t>-</a:t>
              </a:r>
              <a:r>
                <a:rPr lang="en-GB" altLang="da-DK" sz="1200" dirty="0" smtClean="0"/>
                <a:t>-</a:t>
              </a:r>
              <a:endParaRPr lang="en-GB" altLang="da-DK" sz="1200" dirty="0"/>
            </a:p>
          </p:txBody>
        </p:sp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921830" y="2498446"/>
              <a:ext cx="633627" cy="34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GB" altLang="da-DK" sz="1200" smtClean="0"/>
                <a:t>S</a:t>
              </a:r>
              <a:r>
                <a:rPr lang="en-GB" altLang="da-DK" sz="1200" smtClean="0">
                  <a:solidFill>
                    <a:srgbClr val="FF3300"/>
                  </a:solidFill>
                </a:rPr>
                <a:t>K</a:t>
              </a:r>
              <a:r>
                <a:rPr lang="en-GB" altLang="da-DK" sz="1200" smtClean="0"/>
                <a:t>-</a:t>
              </a:r>
              <a:r>
                <a:rPr lang="en-GB" altLang="da-DK" sz="1200" dirty="0" smtClean="0"/>
                <a:t>-</a:t>
              </a:r>
              <a:endParaRPr lang="en-GB" altLang="da-DK" sz="1200" dirty="0"/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7608708" y="2514683"/>
              <a:ext cx="738657" cy="34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GB" altLang="da-DK" sz="1200"/>
                <a:t> </a:t>
              </a:r>
              <a:r>
                <a:rPr lang="en-GB" altLang="da-DK" sz="1200" smtClean="0"/>
                <a:t>U</a:t>
              </a:r>
              <a:r>
                <a:rPr lang="en-GB" altLang="da-DK" sz="1200" smtClean="0">
                  <a:solidFill>
                    <a:srgbClr val="FF3300"/>
                  </a:solidFill>
                </a:rPr>
                <a:t>K</a:t>
              </a:r>
              <a:r>
                <a:rPr lang="en-GB" altLang="da-DK" sz="1200" smtClean="0"/>
                <a:t>-</a:t>
              </a:r>
              <a:r>
                <a:rPr lang="en-GB" altLang="da-DK" sz="1200" dirty="0" smtClean="0"/>
                <a:t>-</a:t>
              </a:r>
              <a:endParaRPr lang="en-GB" altLang="da-DK" sz="1200" dirty="0"/>
            </a:p>
          </p:txBody>
        </p:sp>
        <p:sp>
          <p:nvSpPr>
            <p:cNvPr id="56" name="Rectangle 21"/>
            <p:cNvSpPr>
              <a:spLocks noChangeArrowheads="1"/>
            </p:cNvSpPr>
            <p:nvPr/>
          </p:nvSpPr>
          <p:spPr bwMode="auto">
            <a:xfrm>
              <a:off x="841619" y="2517170"/>
              <a:ext cx="684765" cy="34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GB" altLang="da-DK" sz="1200"/>
                <a:t> </a:t>
              </a:r>
              <a:r>
                <a:rPr lang="en-GB" altLang="da-DK" sz="1200" smtClean="0"/>
                <a:t>C</a:t>
              </a:r>
              <a:r>
                <a:rPr lang="en-GB" altLang="da-DK" sz="1200" smtClean="0">
                  <a:solidFill>
                    <a:srgbClr val="FF3300"/>
                  </a:solidFill>
                </a:rPr>
                <a:t>K</a:t>
              </a:r>
              <a:r>
                <a:rPr lang="en-GB" altLang="da-DK" sz="1200" smtClean="0"/>
                <a:t>-</a:t>
              </a:r>
              <a:r>
                <a:rPr lang="en-GB" altLang="da-DK" sz="1200" dirty="0" smtClean="0"/>
                <a:t>-</a:t>
              </a:r>
              <a:endParaRPr lang="en-GB" altLang="da-DK" sz="1200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36178" y="3102322"/>
            <a:ext cx="2684961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Линия </a:t>
            </a:r>
            <a:r>
              <a:rPr lang="en-US" sz="1600" dirty="0" smtClean="0">
                <a:solidFill>
                  <a:schemeClr val="bg1"/>
                </a:solidFill>
              </a:rPr>
              <a:t>VELUX OPTIMA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8822" y="2139896"/>
            <a:ext cx="2684961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Линия </a:t>
            </a:r>
            <a:r>
              <a:rPr lang="en-US" sz="1600" dirty="0" smtClean="0">
                <a:solidFill>
                  <a:schemeClr val="bg1"/>
                </a:solidFill>
              </a:rPr>
              <a:t>VELUX PREMIUM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943" y="4884481"/>
            <a:ext cx="2518157" cy="42801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740" y="3941170"/>
            <a:ext cx="2518157" cy="40666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879" y="3013291"/>
            <a:ext cx="2518155" cy="39081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204" y="2002428"/>
            <a:ext cx="1765140" cy="526082"/>
          </a:xfrm>
          <a:prstGeom prst="rect">
            <a:avLst/>
          </a:prstGeom>
        </p:spPr>
      </p:pic>
      <p:sp>
        <p:nvSpPr>
          <p:cNvPr id="63488" name="Oval 63487"/>
          <p:cNvSpPr/>
          <p:nvPr/>
        </p:nvSpPr>
        <p:spPr bwMode="auto">
          <a:xfrm>
            <a:off x="5012973" y="4884481"/>
            <a:ext cx="335856" cy="20274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4054260" y="4021713"/>
            <a:ext cx="335856" cy="20274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4058397" y="3077620"/>
            <a:ext cx="335856" cy="18778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4520660" y="2035265"/>
            <a:ext cx="335856" cy="18778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VELUX PPREMIUM</a:t>
            </a:r>
            <a:r>
              <a:rPr lang="da-DK" dirty="0" smtClean="0"/>
              <a:t> (например,  GGL MK08 3070) - </a:t>
            </a:r>
            <a:r>
              <a:rPr lang="da-DK" dirty="0" smtClean="0">
                <a:hlinkClick r:id="rId3" action="ppaction://hlinksldjump"/>
              </a:rPr>
              <a:t>Алюминий</a:t>
            </a:r>
            <a:endParaRPr lang="da-DK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29</a:t>
            </a:fld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Накладки</a:t>
            </a:r>
            <a:r>
              <a:rPr kumimoji="0" lang="da-DK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</a:t>
            </a:r>
            <a:r>
              <a:rPr kumimoji="0" lang="da-DK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окна</a:t>
            </a: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a-DK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Верхняя</a:t>
            </a: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накладка</a:t>
            </a: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/Top case</a:t>
            </a: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500306"/>
            <a:ext cx="594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2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Запасные части для окна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6456585" cy="51054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Деревянные</a:t>
            </a:r>
            <a:r>
              <a:rPr lang="en-US" dirty="0" smtClean="0"/>
              <a:t> </a:t>
            </a:r>
            <a:r>
              <a:rPr lang="en-US" sz="1200" dirty="0" smtClean="0"/>
              <a:t>(</a:t>
            </a:r>
            <a:r>
              <a:rPr lang="ru-RU" sz="1200" dirty="0" smtClean="0"/>
              <a:t>в том числе покрытые полиуретаном</a:t>
            </a:r>
            <a:r>
              <a:rPr lang="en-US" sz="1200" dirty="0" smtClean="0"/>
              <a:t>)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r>
              <a:rPr lang="ru-RU" dirty="0" smtClean="0">
                <a:hlinkClick r:id="rId3" action="ppaction://hlinksldjump"/>
              </a:rPr>
              <a:t>Металлические</a:t>
            </a:r>
            <a:r>
              <a:rPr lang="ru-RU" dirty="0" smtClean="0"/>
              <a:t> </a:t>
            </a:r>
            <a:r>
              <a:rPr lang="ru-RU" sz="1200" dirty="0" smtClean="0"/>
              <a:t>(накладки, шарниры)</a:t>
            </a:r>
          </a:p>
          <a:p>
            <a:endParaRPr lang="ru-RU" sz="1200" dirty="0" smtClean="0"/>
          </a:p>
          <a:p>
            <a:r>
              <a:rPr lang="ru-RU" dirty="0" smtClean="0">
                <a:hlinkClick r:id="rId4" action="ppaction://hlinksldjump"/>
              </a:rPr>
              <a:t>Крепеж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r>
              <a:rPr lang="ru-RU" dirty="0" smtClean="0">
                <a:hlinkClick r:id="rId5" action="ppaction://hlinksldjump"/>
              </a:rPr>
              <a:t>Пластмассовые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Стеклопакеты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Уплотнители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>
                <a:hlinkClick r:id="rId8" action="ppaction://hlinksldjump"/>
              </a:rPr>
              <a:t>Фильтр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>
                <a:hlinkClick r:id="rId9" action="ppaction://hlinksldjump"/>
              </a:rPr>
              <a:t>Электрика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>
                <a:hlinkClick r:id="rId10" action="ppaction://hlinksldjump"/>
              </a:rPr>
              <a:t>Окно-балкон </a:t>
            </a:r>
            <a:r>
              <a:rPr lang="en-US" dirty="0" smtClean="0">
                <a:hlinkClick r:id="rId10" action="ppaction://hlinksldjump"/>
              </a:rPr>
              <a:t>Cabrio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11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2003-2015 </a:t>
            </a:r>
            <a:r>
              <a:rPr lang="ru-RU" dirty="0" err="1" smtClean="0"/>
              <a:t>гг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например,  </a:t>
            </a:r>
            <a:r>
              <a:rPr lang="en-US" dirty="0" smtClean="0"/>
              <a:t>GGL M08 3073G)</a:t>
            </a:r>
            <a:r>
              <a:rPr lang="ru-RU" dirty="0" smtClean="0"/>
              <a:t> - </a:t>
            </a:r>
            <a:r>
              <a:rPr lang="ru-RU" dirty="0" smtClean="0">
                <a:hlinkClick r:id="rId2" action="ppaction://hlinksldjump"/>
              </a:rPr>
              <a:t>Алюминий</a:t>
            </a:r>
            <a:endParaRPr lang="ru-RU" dirty="0" smtClean="0"/>
          </a:p>
          <a:p>
            <a:r>
              <a:rPr lang="en-US" dirty="0"/>
              <a:t>2003-2015 </a:t>
            </a:r>
            <a:r>
              <a:rPr lang="ru-RU" dirty="0" err="1"/>
              <a:t>гг</a:t>
            </a:r>
            <a:r>
              <a:rPr lang="ru-RU" dirty="0"/>
              <a:t> </a:t>
            </a:r>
            <a:r>
              <a:rPr lang="en-US" dirty="0" smtClean="0"/>
              <a:t>(</a:t>
            </a:r>
            <a:r>
              <a:rPr lang="ru-RU" dirty="0" smtClean="0"/>
              <a:t>например,  </a:t>
            </a:r>
            <a:r>
              <a:rPr lang="en-US" dirty="0" smtClean="0"/>
              <a:t>GGL M08 3</a:t>
            </a:r>
            <a:r>
              <a:rPr lang="ru-RU" dirty="0" smtClean="0"/>
              <a:t>173</a:t>
            </a:r>
            <a:r>
              <a:rPr lang="en-US" dirty="0" smtClean="0"/>
              <a:t>G)</a:t>
            </a:r>
            <a:r>
              <a:rPr lang="ru-RU" dirty="0" smtClean="0"/>
              <a:t> - </a:t>
            </a:r>
            <a:r>
              <a:rPr lang="ru-RU" dirty="0" smtClean="0">
                <a:hlinkClick r:id="rId3" action="ppaction://hlinksldjump"/>
              </a:rPr>
              <a:t>Медь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30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Накладки для окна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Верхняя накладка/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 case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500306"/>
            <a:ext cx="594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1992-2003 </a:t>
            </a:r>
            <a:r>
              <a:rPr lang="ru-RU" dirty="0" err="1" smtClean="0"/>
              <a:t>гг</a:t>
            </a:r>
            <a:r>
              <a:rPr lang="ru-RU" dirty="0" smtClean="0"/>
              <a:t> (например,  </a:t>
            </a:r>
            <a:r>
              <a:rPr lang="en-US" dirty="0" smtClean="0"/>
              <a:t>GGL 308 3059)</a:t>
            </a:r>
            <a:r>
              <a:rPr lang="ru-RU" dirty="0" smtClean="0"/>
              <a:t> - </a:t>
            </a:r>
            <a:r>
              <a:rPr lang="ru-RU" dirty="0" smtClean="0">
                <a:hlinkClick r:id="rId2" action="ppaction://hlinksldjump"/>
              </a:rPr>
              <a:t>Алюминий</a:t>
            </a:r>
            <a:endParaRPr lang="ru-RU" dirty="0" smtClean="0"/>
          </a:p>
          <a:p>
            <a:r>
              <a:rPr lang="ru-RU" dirty="0"/>
              <a:t>1992-2003 </a:t>
            </a:r>
            <a:r>
              <a:rPr lang="ru-RU" dirty="0" err="1"/>
              <a:t>гг</a:t>
            </a:r>
            <a:r>
              <a:rPr lang="ru-RU" dirty="0"/>
              <a:t> </a:t>
            </a:r>
            <a:r>
              <a:rPr lang="ru-RU" dirty="0" smtClean="0"/>
              <a:t>(например,  </a:t>
            </a:r>
            <a:r>
              <a:rPr lang="en-US" dirty="0" smtClean="0"/>
              <a:t>GGL 308 3159)</a:t>
            </a:r>
            <a:r>
              <a:rPr lang="ru-RU" dirty="0" smtClean="0"/>
              <a:t>- </a:t>
            </a:r>
            <a:r>
              <a:rPr lang="ru-RU" dirty="0" smtClean="0">
                <a:hlinkClick r:id="rId3" action="ppaction://hlinksldjump"/>
              </a:rPr>
              <a:t>Медь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31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Накладки для окна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Верхняя накладка/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 case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500306"/>
            <a:ext cx="594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1600" dirty="0" err="1" smtClean="0"/>
              <a:t>Накладки</a:t>
            </a:r>
            <a:r>
              <a:rPr lang="da-DK" sz="1600" dirty="0" smtClean="0"/>
              <a:t> </a:t>
            </a:r>
            <a:r>
              <a:rPr lang="da-DK" sz="1600" dirty="0" err="1" smtClean="0"/>
              <a:t>для</a:t>
            </a:r>
            <a:r>
              <a:rPr lang="da-DK" sz="1600" dirty="0" smtClean="0"/>
              <a:t> </a:t>
            </a:r>
            <a:r>
              <a:rPr lang="da-DK" sz="1600" dirty="0" err="1" smtClean="0"/>
              <a:t>окна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000" dirty="0" err="1" smtClean="0"/>
              <a:t>Верхняя</a:t>
            </a:r>
            <a:r>
              <a:rPr lang="da-DK" sz="2000" dirty="0" smtClean="0"/>
              <a:t> </a:t>
            </a:r>
            <a:r>
              <a:rPr lang="da-DK" sz="2000" dirty="0" err="1" smtClean="0"/>
              <a:t>накладка</a:t>
            </a:r>
            <a:r>
              <a:rPr lang="da-DK" sz="2000" dirty="0" smtClean="0"/>
              <a:t>/Top case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1600" dirty="0" smtClean="0">
                <a:solidFill>
                  <a:srgbClr val="FF0000"/>
                </a:solidFill>
              </a:rPr>
              <a:t>VELUX </a:t>
            </a:r>
            <a:r>
              <a:rPr lang="en-US" sz="1600" dirty="0" smtClean="0">
                <a:solidFill>
                  <a:srgbClr val="FF0000"/>
                </a:solidFill>
              </a:rPr>
              <a:t>OPTIMA</a:t>
            </a:r>
            <a:r>
              <a:rPr lang="da-DK" sz="1600" dirty="0" smtClean="0">
                <a:solidFill>
                  <a:srgbClr val="FF0000"/>
                </a:solidFill>
              </a:rPr>
              <a:t> </a:t>
            </a:r>
            <a:r>
              <a:rPr lang="da-DK" sz="1600" dirty="0" smtClean="0"/>
              <a:t>(</a:t>
            </a:r>
            <a:r>
              <a:rPr lang="da-DK" sz="1600" dirty="0" err="1" smtClean="0"/>
              <a:t>например</a:t>
            </a:r>
            <a:r>
              <a:rPr lang="da-DK" sz="1600" dirty="0" smtClean="0"/>
              <a:t>, GLR M</a:t>
            </a:r>
            <a:r>
              <a:rPr lang="da-DK" sz="1600" dirty="0" smtClean="0">
                <a:solidFill>
                  <a:srgbClr val="FF0000"/>
                </a:solidFill>
              </a:rPr>
              <a:t>R</a:t>
            </a:r>
            <a:r>
              <a:rPr lang="da-DK" sz="1600" dirty="0" smtClean="0"/>
              <a:t>08 3073IS) - Алюминий</a:t>
            </a:r>
            <a:endParaRPr lang="da-DK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32</a:t>
            </a:fld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4" y="1268393"/>
            <a:ext cx="5795972" cy="273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GZR, GLR, GLP:</a:t>
            </a:r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CR02, CR04				</a:t>
            </a:r>
            <a:r>
              <a:rPr lang="en-US" sz="1200" kern="0" dirty="0">
                <a:solidFill>
                  <a:schemeClr val="accent2">
                    <a:lumMod val="50000"/>
                  </a:schemeClr>
                </a:solidFill>
              </a:rPr>
              <a:t>765195C-A0 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</a:t>
            </a:r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FR04, FR06		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765195F-A0 </a:t>
            </a:r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MR04, MR06, MR08, MR10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765195M-A0 </a:t>
            </a:r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PR06, PR08		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765195P-A0 </a:t>
            </a:r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SR06, SR08		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765195S-A0</a:t>
            </a:r>
            <a:endParaRPr kumimoji="0" lang="da-DK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1274763" algn="l"/>
              </a:tabLst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5" y="1445398"/>
            <a:ext cx="2681265" cy="61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766" y="2159471"/>
            <a:ext cx="2473314" cy="1752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6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1600" dirty="0" err="1" smtClean="0"/>
              <a:t>Накладки</a:t>
            </a:r>
            <a:r>
              <a:rPr lang="da-DK" sz="1600" dirty="0" smtClean="0"/>
              <a:t> </a:t>
            </a:r>
            <a:r>
              <a:rPr lang="da-DK" sz="1600" dirty="0" err="1" smtClean="0"/>
              <a:t>для</a:t>
            </a:r>
            <a:r>
              <a:rPr lang="da-DK" sz="1600" dirty="0" smtClean="0"/>
              <a:t> </a:t>
            </a:r>
            <a:r>
              <a:rPr lang="da-DK" sz="1600" dirty="0" err="1" smtClean="0"/>
              <a:t>окна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000" dirty="0" err="1" smtClean="0"/>
              <a:t>Верхняя</a:t>
            </a:r>
            <a:r>
              <a:rPr lang="da-DK" sz="2000" dirty="0" smtClean="0"/>
              <a:t> </a:t>
            </a:r>
            <a:r>
              <a:rPr lang="da-DK" sz="2000" dirty="0" err="1" smtClean="0"/>
              <a:t>накладка</a:t>
            </a:r>
            <a:r>
              <a:rPr lang="da-DK" sz="2000" dirty="0" smtClean="0"/>
              <a:t>/Top case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1600" dirty="0" smtClean="0">
                <a:solidFill>
                  <a:srgbClr val="FF0000"/>
                </a:solidFill>
              </a:rPr>
              <a:t>V</a:t>
            </a:r>
            <a:r>
              <a:rPr lang="en-US" sz="1600" dirty="0" smtClean="0">
                <a:solidFill>
                  <a:srgbClr val="FF0000"/>
                </a:solidFill>
              </a:rPr>
              <a:t>ELUX PREMIUM</a:t>
            </a:r>
            <a:r>
              <a:rPr lang="da-DK" sz="1600" dirty="0" smtClean="0">
                <a:solidFill>
                  <a:srgbClr val="FF0000"/>
                </a:solidFill>
              </a:rPr>
              <a:t> </a:t>
            </a:r>
            <a:r>
              <a:rPr lang="da-DK" sz="1600" dirty="0" smtClean="0"/>
              <a:t>(</a:t>
            </a:r>
            <a:r>
              <a:rPr lang="ru-RU" sz="1600" dirty="0" smtClean="0"/>
              <a:t>например, </a:t>
            </a:r>
            <a:r>
              <a:rPr lang="da-DK" sz="1600" dirty="0" smtClean="0"/>
              <a:t>GGL M</a:t>
            </a:r>
            <a:r>
              <a:rPr lang="en-US" sz="1600" dirty="0" smtClean="0">
                <a:solidFill>
                  <a:srgbClr val="FF0000"/>
                </a:solidFill>
              </a:rPr>
              <a:t>K</a:t>
            </a:r>
            <a:r>
              <a:rPr lang="da-DK" sz="1600" dirty="0" smtClean="0"/>
              <a:t>08 3073) - Алюминий</a:t>
            </a:r>
            <a:endParaRPr lang="da-DK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33</a:t>
            </a:fld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4" y="1268393"/>
            <a:ext cx="5795972" cy="417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GGL, GGU:</a:t>
            </a:r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02, C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04			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763748CK0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</a:t>
            </a:r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04, F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06		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763748FK0</a:t>
            </a:r>
            <a:endParaRPr kumimoji="0" lang="da-DK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04, M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06, M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08, M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10	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763748MK0</a:t>
            </a:r>
            <a:endParaRPr kumimoji="0" lang="da-DK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da-DK" sz="1200" kern="0" dirty="0" smtClean="0">
                <a:solidFill>
                  <a:srgbClr val="FF0000"/>
                </a:solidFill>
              </a:rPr>
              <a:t>K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04</a:t>
            </a: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P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06, P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08, P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10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763748PK0</a:t>
            </a:r>
            <a:endParaRPr kumimoji="0" lang="da-DK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06, S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08, S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10	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763748SK0</a:t>
            </a:r>
            <a:endParaRPr kumimoji="0" lang="da-DK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U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04, 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U</a:t>
            </a:r>
            <a:r>
              <a:rPr lang="da-DK" sz="1200" kern="0" dirty="0" smtClean="0">
                <a:solidFill>
                  <a:srgbClr val="FF0000"/>
                </a:solidFill>
              </a:rPr>
              <a:t>K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06, 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U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08, U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10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763748UK0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1274763" algn="l"/>
              </a:tabLst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GPL, GPU:</a:t>
            </a:r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da-DK" sz="1200" kern="0" dirty="0" smtClean="0">
                <a:solidFill>
                  <a:srgbClr val="FF0000"/>
                </a:solidFill>
              </a:rPr>
              <a:t>K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04, C</a:t>
            </a:r>
            <a:r>
              <a:rPr lang="da-DK" sz="1200" kern="0" dirty="0" smtClean="0">
                <a:solidFill>
                  <a:srgbClr val="FF0000"/>
                </a:solidFill>
              </a:rPr>
              <a:t>K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06</a:t>
            </a: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			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763710CK0</a:t>
            </a: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		</a:t>
            </a:r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F</a:t>
            </a:r>
            <a:r>
              <a:rPr lang="da-DK" sz="1200" kern="0" dirty="0" smtClean="0">
                <a:solidFill>
                  <a:srgbClr val="FF0000"/>
                </a:solidFill>
              </a:rPr>
              <a:t>K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06</a:t>
            </a: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			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763710FK0</a:t>
            </a:r>
            <a:endParaRPr lang="da-DK" sz="1200" kern="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da-DK" sz="1200" kern="0" dirty="0" smtClean="0">
                <a:solidFill>
                  <a:srgbClr val="FF0000"/>
                </a:solidFill>
              </a:rPr>
              <a:t>K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04</a:t>
            </a: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da-DK" sz="1200" kern="0" dirty="0" smtClean="0">
                <a:solidFill>
                  <a:srgbClr val="FF0000"/>
                </a:solidFill>
              </a:rPr>
              <a:t>K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06</a:t>
            </a: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da-DK" sz="1200" kern="0" dirty="0" smtClean="0">
                <a:solidFill>
                  <a:srgbClr val="FF0000"/>
                </a:solidFill>
              </a:rPr>
              <a:t>K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08</a:t>
            </a: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da-DK" sz="1200" kern="0" dirty="0" smtClean="0">
                <a:solidFill>
                  <a:srgbClr val="FF0000"/>
                </a:solidFill>
              </a:rPr>
              <a:t>K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763710MK0</a:t>
            </a:r>
            <a:endParaRPr lang="da-DK" sz="1200" kern="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da-DK" sz="1200" kern="0" dirty="0" smtClean="0">
                <a:solidFill>
                  <a:srgbClr val="FF0000"/>
                </a:solidFill>
              </a:rPr>
              <a:t>K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04</a:t>
            </a: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da-DK" sz="1200" kern="0" dirty="0" smtClean="0">
                <a:solidFill>
                  <a:srgbClr val="FF0000"/>
                </a:solidFill>
              </a:rPr>
              <a:t>K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06</a:t>
            </a: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da-DK" sz="1200" kern="0" dirty="0" smtClean="0">
                <a:solidFill>
                  <a:srgbClr val="FF0000"/>
                </a:solidFill>
              </a:rPr>
              <a:t>K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08</a:t>
            </a: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da-DK" sz="1200" kern="0" dirty="0" smtClean="0">
                <a:solidFill>
                  <a:srgbClr val="FF0000"/>
                </a:solidFill>
              </a:rPr>
              <a:t>K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763710PK0</a:t>
            </a:r>
            <a:endParaRPr lang="da-DK" sz="1200" kern="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da-DK" sz="1200" kern="0" dirty="0" smtClean="0">
                <a:solidFill>
                  <a:srgbClr val="FF0000"/>
                </a:solidFill>
              </a:rPr>
              <a:t>K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06</a:t>
            </a: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da-DK" sz="1200" kern="0" dirty="0" smtClean="0">
                <a:solidFill>
                  <a:srgbClr val="FF0000"/>
                </a:solidFill>
              </a:rPr>
              <a:t>K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08</a:t>
            </a: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da-DK" sz="1200" kern="0" dirty="0" smtClean="0">
                <a:solidFill>
                  <a:srgbClr val="FF0000"/>
                </a:solidFill>
              </a:rPr>
              <a:t>K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763710SK0</a:t>
            </a:r>
            <a:endParaRPr lang="da-DK" sz="1200" kern="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U</a:t>
            </a:r>
            <a:r>
              <a:rPr lang="da-DK" sz="1200" kern="0" dirty="0" smtClean="0">
                <a:solidFill>
                  <a:srgbClr val="FF0000"/>
                </a:solidFill>
              </a:rPr>
              <a:t>K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08		</a:t>
            </a:r>
            <a:r>
              <a:rPr lang="da-DK" sz="1200" kern="0" dirty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da-DK" sz="1200" kern="0" dirty="0" smtClean="0">
                <a:solidFill>
                  <a:schemeClr val="accent2">
                    <a:lumMod val="50000"/>
                  </a:schemeClr>
                </a:solidFill>
              </a:rPr>
              <a:t>763710UK0</a:t>
            </a:r>
            <a:endParaRPr lang="da-DK" sz="14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5" y="1445398"/>
            <a:ext cx="2681265" cy="61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766" y="2159471"/>
            <a:ext cx="2473314" cy="1752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7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643702" y="3143248"/>
            <a:ext cx="2099421" cy="1941947"/>
            <a:chOff x="1217675" y="5072074"/>
            <a:chExt cx="2599487" cy="215626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5072074"/>
              <a:ext cx="2071702" cy="2156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Oval 8"/>
            <p:cNvSpPr/>
            <p:nvPr/>
          </p:nvSpPr>
          <p:spPr bwMode="auto">
            <a:xfrm rot="1808378">
              <a:off x="1217675" y="6258928"/>
              <a:ext cx="2339621" cy="642942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 rot="1808378">
              <a:off x="1477541" y="5323263"/>
              <a:ext cx="2339621" cy="746047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 smtClean="0"/>
              <a:t>Верхняя накладка/</a:t>
            </a:r>
            <a:r>
              <a:rPr lang="en-US" sz="2000" dirty="0" smtClean="0"/>
              <a:t>Top case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>2003-2015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M08 3073G)</a:t>
            </a:r>
            <a:r>
              <a:rPr lang="ru-RU" sz="1600" dirty="0" smtClean="0"/>
              <a:t> - Алюминий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34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8439150" cy="440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GZL, GGL, GGU: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C02, C04	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760824С0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F04, F06	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760653F0</a:t>
            </a:r>
            <a:r>
              <a:rPr lang="ru-RU" sz="900" kern="0" dirty="0" smtClean="0">
                <a:solidFill>
                  <a:schemeClr val="accent2">
                    <a:lumMod val="50000"/>
                  </a:schemeClr>
                </a:solidFill>
              </a:rPr>
              <a:t> или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 760824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F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M04, M06, M08, M10, M12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760824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P06, P08, P10		</a:t>
            </a:r>
            <a:r>
              <a:rPr lang="en-US" sz="1200" kern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1200" kern="0" smtClean="0">
                <a:solidFill>
                  <a:schemeClr val="accent2">
                    <a:lumMod val="50000"/>
                  </a:schemeClr>
                </a:solidFill>
              </a:rPr>
              <a:t>760824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S06, S08, S10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760653S0</a:t>
            </a:r>
            <a:r>
              <a:rPr lang="ru-RU" sz="900" kern="0" dirty="0" smtClean="0">
                <a:solidFill>
                  <a:schemeClr val="accent2">
                    <a:lumMod val="50000"/>
                  </a:schemeClr>
                </a:solidFill>
              </a:rPr>
              <a:t> или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 760824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U04, U08, U10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760653U0</a:t>
            </a:r>
            <a:r>
              <a:rPr lang="ru-RU" sz="900" kern="0" dirty="0" smtClean="0">
                <a:solidFill>
                  <a:schemeClr val="accent2">
                    <a:lumMod val="50000"/>
                  </a:schemeClr>
                </a:solidFill>
              </a:rPr>
              <a:t> или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 760824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U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1274763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GPL: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M04, M06, M08, M10, M12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760652M0 + 760654M0 (760658M0)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P06, P08, P10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760652P0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 + 760654P0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S06, S08, S10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760652S0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 + 760654S0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U04, U08, U10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760652U0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 + 760654U0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1785926"/>
            <a:ext cx="2681265" cy="61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 smtClean="0"/>
              <a:t>Верхняя накладка/</a:t>
            </a:r>
            <a:r>
              <a:rPr lang="en-US" sz="2000" dirty="0" smtClean="0"/>
              <a:t>Top case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/>
              <a:t>2003-2015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M08 3173G)</a:t>
            </a:r>
            <a:r>
              <a:rPr lang="ru-RU" sz="1600" dirty="0" smtClean="0"/>
              <a:t> - Медь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35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8439150" cy="440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GGL, GGU: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C02, C04	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760824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C1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F04, F06	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760824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F1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M04, M06, M08, M10, M12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760824M1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P06, P08, P10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760824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P1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S06, S08, S10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760824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S1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U04, U08, U10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760824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U1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1274763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GPL: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M04, M06, M08, M10, M12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760652M1 +  760658M1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P06, P08, P10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760652P1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 +  760658P1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S06, S08, S10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760652S1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 +  760658S1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U04, U08, U10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760652U1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 +  760658U1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1785926"/>
            <a:ext cx="2681265" cy="61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6429388" y="3143248"/>
            <a:ext cx="2099421" cy="1941947"/>
            <a:chOff x="1217675" y="5072074"/>
            <a:chExt cx="2599487" cy="215626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5072074"/>
              <a:ext cx="2071702" cy="2156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Oval 12"/>
            <p:cNvSpPr/>
            <p:nvPr/>
          </p:nvSpPr>
          <p:spPr bwMode="auto">
            <a:xfrm rot="1808378">
              <a:off x="1217675" y="6258928"/>
              <a:ext cx="2339621" cy="642942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 rot="1808378">
              <a:off x="1477541" y="5323263"/>
              <a:ext cx="2339621" cy="746047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 smtClean="0"/>
              <a:t>Верхняя накладка/</a:t>
            </a:r>
            <a:r>
              <a:rPr lang="en-US" sz="2000" dirty="0" smtClean="0"/>
              <a:t>Top case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/>
              <a:t>1992-2003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308 3059)</a:t>
            </a:r>
            <a:r>
              <a:rPr lang="ru-RU" sz="1600" dirty="0" smtClean="0"/>
              <a:t> - Алюминий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36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6744617" cy="451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GZL, GGL: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	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7610011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206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76100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12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04, 306, 308, 310, 312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7610023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4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06, 408, 410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761002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06, 608, 610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7610026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lang="en-US" kern="0" dirty="0" smtClean="0">
                <a:latin typeface="+mn-lt"/>
              </a:rPr>
              <a:t>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308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 7611593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171" y="4221088"/>
            <a:ext cx="594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 smtClean="0"/>
              <a:t>Верхняя накладка/</a:t>
            </a:r>
            <a:r>
              <a:rPr lang="en-US" sz="2000" dirty="0" smtClean="0"/>
              <a:t>Top case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/>
              <a:t>1992-2003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308 3</a:t>
            </a:r>
            <a:r>
              <a:rPr lang="ru-RU" sz="1600" dirty="0" smtClean="0"/>
              <a:t>1</a:t>
            </a:r>
            <a:r>
              <a:rPr lang="en-US" sz="1600" dirty="0" smtClean="0"/>
              <a:t>59)</a:t>
            </a:r>
            <a:r>
              <a:rPr lang="ru-RU" sz="1600" dirty="0" smtClean="0"/>
              <a:t> - Медь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37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6888633" cy="444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GGL: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102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76100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81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206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76100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82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04, 306, 308, 310, 312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76100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73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4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06, 408, 410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7610074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06, 608, 610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76100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76</a:t>
            </a:r>
            <a:endParaRPr lang="en-US" sz="1400" kern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lang="en-US" kern="0" dirty="0" smtClean="0">
                <a:latin typeface="+mn-lt"/>
              </a:rPr>
              <a:t>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308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 7611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62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594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VELUX OPTIMA  (</a:t>
            </a:r>
            <a:r>
              <a:rPr lang="ru-RU" dirty="0">
                <a:hlinkClick r:id="rId2" action="ppaction://hlinksldjump"/>
              </a:rPr>
              <a:t>например, </a:t>
            </a:r>
            <a:r>
              <a:rPr lang="en-US" dirty="0">
                <a:hlinkClick r:id="rId2" action="ppaction://hlinksldjump"/>
              </a:rPr>
              <a:t>GLR MR08 3073IS)</a:t>
            </a:r>
            <a:endParaRPr lang="ru-RU" dirty="0">
              <a:hlinkClick r:id="rId3" action="ppaction://hlinksldjump"/>
            </a:endParaRPr>
          </a:p>
          <a:p>
            <a:r>
              <a:rPr lang="en-US" dirty="0">
                <a:hlinkClick r:id="rId4" action="ppaction://hlinksldjump"/>
              </a:rPr>
              <a:t>VELUX PREMIUM (</a:t>
            </a:r>
            <a:r>
              <a:rPr lang="ru-RU" dirty="0">
                <a:hlinkClick r:id="rId4" action="ppaction://hlinksldjump"/>
              </a:rPr>
              <a:t>например, </a:t>
            </a:r>
            <a:r>
              <a:rPr lang="en-US" dirty="0">
                <a:hlinkClick r:id="rId4" action="ppaction://hlinksldjump"/>
              </a:rPr>
              <a:t>GGL MK08 3070)</a:t>
            </a:r>
            <a:endParaRPr lang="en-US" dirty="0"/>
          </a:p>
          <a:p>
            <a:r>
              <a:rPr lang="en-US" dirty="0" smtClean="0">
                <a:hlinkClick r:id="rId5" action="ppaction://hlinksldjump"/>
              </a:rPr>
              <a:t>2003-2015 </a:t>
            </a:r>
            <a:r>
              <a:rPr lang="ru-RU" dirty="0" err="1" smtClean="0">
                <a:hlinkClick r:id="rId5" action="ppaction://hlinksldjump"/>
              </a:rPr>
              <a:t>гг</a:t>
            </a:r>
            <a:r>
              <a:rPr lang="ru-RU" dirty="0" smtClean="0">
                <a:hlinkClick r:id="rId5" action="ppaction://hlinksldjump"/>
              </a:rPr>
              <a:t> (например,  </a:t>
            </a:r>
            <a:r>
              <a:rPr lang="en-US" dirty="0" smtClean="0">
                <a:hlinkClick r:id="rId5" action="ppaction://hlinksldjump"/>
              </a:rPr>
              <a:t>GGL M08 3073G)</a:t>
            </a:r>
            <a:endParaRPr lang="en-US" dirty="0" smtClean="0"/>
          </a:p>
          <a:p>
            <a:r>
              <a:rPr lang="ru-RU" dirty="0" smtClean="0">
                <a:hlinkClick r:id="rId6" action="ppaction://hlinksldjump"/>
              </a:rPr>
              <a:t>1992-2003 </a:t>
            </a:r>
            <a:r>
              <a:rPr lang="ru-RU" dirty="0" err="1" smtClean="0">
                <a:hlinkClick r:id="rId6" action="ppaction://hlinksldjump"/>
              </a:rPr>
              <a:t>гг</a:t>
            </a:r>
            <a:r>
              <a:rPr lang="ru-RU" dirty="0" smtClean="0">
                <a:hlinkClick r:id="rId6" action="ppaction://hlinksldjump"/>
              </a:rPr>
              <a:t> (например,  </a:t>
            </a:r>
            <a:r>
              <a:rPr lang="en-US" dirty="0" smtClean="0">
                <a:hlinkClick r:id="rId6" action="ppaction://hlinksldjump"/>
              </a:rPr>
              <a:t>GGL 308 3059)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38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7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Накладки для окна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400" dirty="0" smtClean="0"/>
              <a:t>Перекрывающая накладка коробки</a:t>
            </a:r>
            <a:endParaRPr lang="ru-RU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1259632" y="2816435"/>
            <a:ext cx="1285884" cy="2071702"/>
            <a:chOff x="1142976" y="2500306"/>
            <a:chExt cx="1285884" cy="207170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8"/>
            <a:stretch>
              <a:fillRect/>
            </a:stretch>
          </p:blipFill>
          <p:spPr bwMode="auto">
            <a:xfrm>
              <a:off x="1142976" y="2500306"/>
              <a:ext cx="1197960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 bwMode="auto">
            <a:xfrm>
              <a:off x="2000232" y="4000504"/>
              <a:ext cx="428628" cy="5715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0034" y="521495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9" action="ppaction://hlinksldjump"/>
              </a:rPr>
              <a:t>Посмотреть различия в кодах продуктовых линеек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0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1600" dirty="0" err="1" smtClean="0"/>
              <a:t>Накладки</a:t>
            </a:r>
            <a:r>
              <a:rPr lang="da-DK" sz="1600" dirty="0" smtClean="0"/>
              <a:t> </a:t>
            </a:r>
            <a:r>
              <a:rPr lang="da-DK" sz="1600" dirty="0" err="1" smtClean="0"/>
              <a:t>для</a:t>
            </a:r>
            <a:r>
              <a:rPr lang="da-DK" sz="1600" dirty="0" smtClean="0"/>
              <a:t> </a:t>
            </a:r>
            <a:r>
              <a:rPr lang="da-DK" sz="1600" dirty="0" err="1" smtClean="0"/>
              <a:t>окна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000" dirty="0" err="1" smtClean="0"/>
              <a:t>Перекрывающая</a:t>
            </a:r>
            <a:r>
              <a:rPr lang="da-DK" sz="2000" dirty="0" smtClean="0"/>
              <a:t> </a:t>
            </a:r>
            <a:r>
              <a:rPr lang="da-DK" sz="2000" dirty="0" err="1" smtClean="0"/>
              <a:t>накладка</a:t>
            </a:r>
            <a:r>
              <a:rPr lang="da-DK" sz="2000" dirty="0" smtClean="0"/>
              <a:t> </a:t>
            </a:r>
            <a:r>
              <a:rPr lang="da-DK" sz="2000" dirty="0" err="1" smtClean="0"/>
              <a:t>коробки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en-US" sz="1600" dirty="0"/>
              <a:t>VELUX OPTIMA  (</a:t>
            </a:r>
            <a:r>
              <a:rPr lang="ru-RU" sz="1600" dirty="0"/>
              <a:t>например, </a:t>
            </a:r>
            <a:r>
              <a:rPr lang="en-US" sz="1600" dirty="0"/>
              <a:t>GLR MR08 3073IS)</a:t>
            </a:r>
            <a:endParaRPr lang="ru-RU" sz="1600" dirty="0">
              <a:hlinkClick r:id="rId3" action="ppaction://hlinksldjump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39</a:t>
            </a:fld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8439150" cy="32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>
                <a:tab pos="1274763" algn="l"/>
              </a:tabLst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>
                <a:tab pos="1274763" algn="l"/>
              </a:tabLst>
              <a:defRPr/>
            </a:pPr>
            <a:endParaRPr lang="da-DK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>
                <a:tab pos="1274763" algn="l"/>
              </a:tabLst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GZR, GLR,</a:t>
            </a:r>
            <a:r>
              <a:rPr lang="da-DK" kern="0" dirty="0" smtClean="0">
                <a:latin typeface="+mn-lt"/>
              </a:rPr>
              <a:t> GLP</a:t>
            </a: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CR02 					</a:t>
            </a: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</a:rPr>
              <a:t>600103RL-2A 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CR04, FR04, MR04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600103RL-4A </a:t>
            </a:r>
            <a:endParaRPr lang="en-US" sz="1400" kern="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FR06, MR06, PR06, SR06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600103RL-6A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MR08, PR08, SR08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600103RL-8A </a:t>
            </a:r>
            <a:endParaRPr lang="en-US" sz="1400" kern="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MR10		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600103RL-10A </a:t>
            </a:r>
            <a:endParaRPr lang="en-US" sz="14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98"/>
          <a:stretch>
            <a:fillRect/>
          </a:stretch>
        </p:blipFill>
        <p:spPr bwMode="auto">
          <a:xfrm>
            <a:off x="7215206" y="1785926"/>
            <a:ext cx="11979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hlinkClick r:id="rId7" action="ppaction://hlinksldjump"/>
              </a:rPr>
              <a:t>Вернуться</a:t>
            </a:r>
            <a:r>
              <a:rPr lang="da-DK" dirty="0" smtClean="0">
                <a:hlinkClick r:id="rId7" action="ppaction://hlinksldjump"/>
              </a:rPr>
              <a:t> к </a:t>
            </a:r>
            <a:r>
              <a:rPr lang="da-DK" dirty="0" err="1" smtClean="0">
                <a:hlinkClick r:id="rId7" action="ppaction://hlinksldjump"/>
              </a:rPr>
              <a:t>окнам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07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Запасные части для окна деревянные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3865984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Вентиляционный клапан</a:t>
            </a:r>
            <a:endParaRPr lang="en-US" dirty="0" smtClean="0"/>
          </a:p>
          <a:p>
            <a:r>
              <a:rPr lang="ru-RU" dirty="0" smtClean="0">
                <a:hlinkClick r:id="rId3" action="ppaction://hlinksldjump"/>
              </a:rPr>
              <a:t>Коробка окна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3937992"/>
          </a:xfrm>
        </p:spPr>
        <p:txBody>
          <a:bodyPr/>
          <a:lstStyle/>
          <a:p>
            <a:r>
              <a:rPr lang="en-US" dirty="0" smtClean="0"/>
              <a:t>VELUX PREMIUM </a:t>
            </a:r>
            <a:r>
              <a:rPr lang="ru-RU" dirty="0" smtClean="0"/>
              <a:t>(например,  GGL M</a:t>
            </a:r>
            <a:r>
              <a:rPr lang="en-US" dirty="0"/>
              <a:t>K</a:t>
            </a:r>
            <a:r>
              <a:rPr lang="ru-RU" dirty="0" smtClean="0"/>
              <a:t>08 307</a:t>
            </a:r>
            <a:r>
              <a:rPr lang="en-US" dirty="0" smtClean="0"/>
              <a:t>0</a:t>
            </a:r>
            <a:r>
              <a:rPr lang="ru-RU" dirty="0" smtClean="0"/>
              <a:t>) - </a:t>
            </a:r>
            <a:r>
              <a:rPr lang="ru-RU" dirty="0" smtClean="0">
                <a:hlinkClick r:id="rId3" action="ppaction://hlinksldjump"/>
              </a:rPr>
              <a:t>Алюминий</a:t>
            </a:r>
            <a:endParaRPr lang="ru-RU" dirty="0" smtClean="0"/>
          </a:p>
          <a:p>
            <a:r>
              <a:rPr lang="en-US" dirty="0"/>
              <a:t>VELUX </a:t>
            </a:r>
            <a:r>
              <a:rPr lang="en-US" dirty="0" smtClean="0"/>
              <a:t>PREMIUM </a:t>
            </a:r>
            <a:r>
              <a:rPr lang="ru-RU" dirty="0" smtClean="0"/>
              <a:t>(например,  GGL M</a:t>
            </a:r>
            <a:r>
              <a:rPr lang="en-US" dirty="0" smtClean="0"/>
              <a:t>K</a:t>
            </a:r>
            <a:r>
              <a:rPr lang="ru-RU" dirty="0" smtClean="0"/>
              <a:t>08 317</a:t>
            </a:r>
            <a:r>
              <a:rPr lang="en-US" dirty="0" smtClean="0"/>
              <a:t>0</a:t>
            </a:r>
            <a:r>
              <a:rPr lang="ru-RU" dirty="0" smtClean="0"/>
              <a:t>) - </a:t>
            </a:r>
            <a:r>
              <a:rPr lang="ru-RU" dirty="0" smtClean="0">
                <a:hlinkClick r:id="rId4" action="ppaction://hlinksldjump"/>
              </a:rPr>
              <a:t>Медь</a:t>
            </a:r>
            <a:endParaRPr lang="ru-RU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5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r>
              <a:rPr lang="ru-RU" sz="1600" kern="0" dirty="0" smtClean="0"/>
              <a:t>Накладки для окна</a:t>
            </a:r>
            <a:r>
              <a:rPr lang="ru-RU" sz="2400" kern="0" dirty="0" smtClean="0"/>
              <a:t/>
            </a:r>
            <a:br>
              <a:rPr lang="ru-RU" sz="2400" kern="0" dirty="0" smtClean="0"/>
            </a:br>
            <a:r>
              <a:rPr lang="ru-RU" sz="2400" dirty="0" smtClean="0"/>
              <a:t>Перекрывающая накладка коробки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98"/>
          <a:stretch>
            <a:fillRect/>
          </a:stretch>
        </p:blipFill>
        <p:spPr bwMode="auto">
          <a:xfrm>
            <a:off x="1142976" y="2500306"/>
            <a:ext cx="11979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2000232" y="400050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7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Перекрывающая накладка коробки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>VELUX </a:t>
            </a:r>
            <a:r>
              <a:rPr lang="en-US" sz="1600" dirty="0" smtClean="0"/>
              <a:t>PREMIUM</a:t>
            </a:r>
            <a:r>
              <a:rPr lang="ru-RU" sz="1600" dirty="0" smtClean="0"/>
              <a:t>  (например, G</a:t>
            </a:r>
            <a:r>
              <a:rPr lang="en-US" sz="1600" dirty="0" smtClean="0"/>
              <a:t>G</a:t>
            </a:r>
            <a:r>
              <a:rPr lang="ru-RU" sz="1600" dirty="0" smtClean="0"/>
              <a:t>L M</a:t>
            </a:r>
            <a:r>
              <a:rPr lang="en-US" sz="1600" dirty="0" smtClean="0"/>
              <a:t>K</a:t>
            </a:r>
            <a:r>
              <a:rPr lang="ru-RU" sz="1600" dirty="0" smtClean="0"/>
              <a:t>08 307</a:t>
            </a:r>
            <a:r>
              <a:rPr lang="en-US" sz="1600" dirty="0" smtClean="0"/>
              <a:t>0</a:t>
            </a:r>
            <a:r>
              <a:rPr lang="ru-RU" sz="1600" dirty="0" smtClean="0"/>
              <a:t>)</a:t>
            </a:r>
            <a:r>
              <a:rPr lang="en-US" sz="1600" dirty="0" smtClean="0"/>
              <a:t> </a:t>
            </a:r>
            <a:r>
              <a:rPr lang="ru-RU" sz="1600" dirty="0" smtClean="0"/>
              <a:t>- Алюминий</a:t>
            </a:r>
            <a:endParaRPr lang="ru-RU" sz="1600" dirty="0">
              <a:hlinkClick r:id="rId3" action="ppaction://hlinksldjump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8439150" cy="32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>
                <a:tab pos="1274763" algn="l"/>
              </a:tabLst>
              <a:defRPr/>
            </a:pPr>
            <a:endParaRPr lang="ru-RU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>
                <a:tab pos="1274763" algn="l"/>
              </a:tabLst>
              <a:defRPr/>
            </a:pPr>
            <a:r>
              <a:rPr lang="en-US" kern="0" dirty="0" smtClean="0">
                <a:latin typeface="+mn-lt"/>
              </a:rPr>
              <a:t>GGL, GGU, GPL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K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02 		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76004R-K020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04, F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04, M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K0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4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76004R-K040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06, M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06, P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06, 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06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76004R-K060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08, P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08, 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08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76004R-K080 </a:t>
            </a: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10		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76004R-K100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4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98"/>
          <a:stretch>
            <a:fillRect/>
          </a:stretch>
        </p:blipFill>
        <p:spPr bwMode="auto">
          <a:xfrm>
            <a:off x="7215206" y="1785926"/>
            <a:ext cx="11979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4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Перекрывающая накладка коробки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>VELUX PREMIUM  (например, GGL MK08 3170) - Медь</a:t>
            </a:r>
            <a:endParaRPr lang="ru-RU" sz="1600" dirty="0">
              <a:hlinkClick r:id="rId3" action="ppaction://hlinksldjump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8439150" cy="32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>
                <a:tab pos="1274763" algn="l"/>
              </a:tabLst>
              <a:defRPr/>
            </a:pPr>
            <a:endParaRPr lang="ru-RU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>
                <a:tab pos="1274763" algn="l"/>
              </a:tabLst>
              <a:defRPr/>
            </a:pPr>
            <a:r>
              <a:rPr lang="ru-RU" kern="0" dirty="0" smtClean="0">
                <a:latin typeface="+mn-lt"/>
              </a:rPr>
              <a:t>GGL, GGU, GPL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CK02 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76004R-K021 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CK04, FK04, MK04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76004R-K041 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FK06, MK06, PK06, SK06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76004R-K061 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MK08, PK08, SK08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76004R-K081 </a:t>
            </a: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MK10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76004R-K101 </a:t>
            </a:r>
            <a:endParaRPr lang="ru-RU" sz="14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98"/>
          <a:stretch>
            <a:fillRect/>
          </a:stretch>
        </p:blipFill>
        <p:spPr bwMode="auto">
          <a:xfrm>
            <a:off x="7215206" y="1785926"/>
            <a:ext cx="11979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1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4298032"/>
          </a:xfrm>
        </p:spPr>
        <p:txBody>
          <a:bodyPr/>
          <a:lstStyle/>
          <a:p>
            <a:r>
              <a:rPr lang="ru-RU" dirty="0" smtClean="0"/>
              <a:t>2003-2015 </a:t>
            </a:r>
            <a:r>
              <a:rPr lang="ru-RU" dirty="0" err="1" smtClean="0"/>
              <a:t>гг</a:t>
            </a:r>
            <a:r>
              <a:rPr lang="ru-RU" dirty="0" smtClean="0"/>
              <a:t> (например,  </a:t>
            </a:r>
            <a:r>
              <a:rPr lang="en-US" dirty="0" smtClean="0"/>
              <a:t>GGL M08 3073G)</a:t>
            </a:r>
            <a:r>
              <a:rPr lang="ru-RU" dirty="0" smtClean="0"/>
              <a:t> - </a:t>
            </a:r>
            <a:r>
              <a:rPr lang="ru-RU" dirty="0" smtClean="0">
                <a:hlinkClick r:id="rId2" action="ppaction://hlinksldjump"/>
              </a:rPr>
              <a:t>Алюминий</a:t>
            </a:r>
            <a:endParaRPr lang="ru-RU" dirty="0" smtClean="0"/>
          </a:p>
          <a:p>
            <a:r>
              <a:rPr lang="ru-RU" dirty="0"/>
              <a:t>2003-2015 </a:t>
            </a:r>
            <a:r>
              <a:rPr lang="ru-RU" dirty="0" err="1"/>
              <a:t>гг</a:t>
            </a:r>
            <a:r>
              <a:rPr lang="ru-RU" dirty="0"/>
              <a:t> </a:t>
            </a:r>
            <a:r>
              <a:rPr lang="ru-RU" dirty="0" smtClean="0"/>
              <a:t>(например,  </a:t>
            </a:r>
            <a:r>
              <a:rPr lang="en-US" dirty="0" smtClean="0"/>
              <a:t>GGL M08 3</a:t>
            </a:r>
            <a:r>
              <a:rPr lang="ru-RU" dirty="0" smtClean="0"/>
              <a:t>173</a:t>
            </a:r>
            <a:r>
              <a:rPr lang="en-US" dirty="0" smtClean="0"/>
              <a:t>G)</a:t>
            </a:r>
            <a:r>
              <a:rPr lang="ru-RU" dirty="0" smtClean="0"/>
              <a:t> - </a:t>
            </a:r>
            <a:r>
              <a:rPr lang="ru-RU" dirty="0" smtClean="0">
                <a:hlinkClick r:id="rId3" action="ppaction://hlinksldjump"/>
              </a:rPr>
              <a:t>Медь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43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r>
              <a:rPr lang="ru-RU" sz="1600" kern="0" dirty="0" smtClean="0"/>
              <a:t>Накладки для окна</a:t>
            </a:r>
            <a:r>
              <a:rPr lang="en-US" sz="2400" kern="0" dirty="0" smtClean="0"/>
              <a:t/>
            </a:r>
            <a:br>
              <a:rPr lang="en-US" sz="2400" kern="0" dirty="0" smtClean="0"/>
            </a:br>
            <a:r>
              <a:rPr lang="ru-RU" sz="2400" dirty="0" smtClean="0"/>
              <a:t>Перекрывающая накладка коробки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98"/>
          <a:stretch>
            <a:fillRect/>
          </a:stretch>
        </p:blipFill>
        <p:spPr bwMode="auto">
          <a:xfrm>
            <a:off x="1142976" y="2500306"/>
            <a:ext cx="11979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2000232" y="400050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1992-2003 </a:t>
            </a:r>
            <a:r>
              <a:rPr lang="ru-RU" dirty="0" err="1"/>
              <a:t>гг</a:t>
            </a:r>
            <a:r>
              <a:rPr lang="ru-RU" dirty="0"/>
              <a:t> </a:t>
            </a:r>
            <a:r>
              <a:rPr lang="ru-RU" dirty="0" smtClean="0"/>
              <a:t>(например,  </a:t>
            </a:r>
            <a:r>
              <a:rPr lang="en-US" dirty="0" smtClean="0"/>
              <a:t>GGL 308 3059)</a:t>
            </a:r>
            <a:r>
              <a:rPr lang="ru-RU" dirty="0" smtClean="0"/>
              <a:t> - </a:t>
            </a:r>
            <a:r>
              <a:rPr lang="ru-RU" dirty="0" smtClean="0">
                <a:hlinkClick r:id="rId2" action="ppaction://hlinksldjump"/>
              </a:rPr>
              <a:t>Алюминий</a:t>
            </a:r>
            <a:endParaRPr lang="ru-RU" dirty="0" smtClean="0"/>
          </a:p>
          <a:p>
            <a:r>
              <a:rPr lang="ru-RU" dirty="0"/>
              <a:t>1992-2003 </a:t>
            </a:r>
            <a:r>
              <a:rPr lang="ru-RU" dirty="0" err="1"/>
              <a:t>гг</a:t>
            </a:r>
            <a:r>
              <a:rPr lang="ru-RU" dirty="0"/>
              <a:t> </a:t>
            </a:r>
            <a:r>
              <a:rPr lang="ru-RU" dirty="0" smtClean="0"/>
              <a:t>(например,  </a:t>
            </a:r>
            <a:r>
              <a:rPr lang="en-US" dirty="0" smtClean="0"/>
              <a:t>GGL 308 3159)</a:t>
            </a:r>
            <a:r>
              <a:rPr lang="ru-RU" dirty="0" smtClean="0"/>
              <a:t>- </a:t>
            </a:r>
            <a:r>
              <a:rPr lang="ru-RU" dirty="0" smtClean="0">
                <a:hlinkClick r:id="rId3" action="ppaction://hlinksldjump"/>
              </a:rPr>
              <a:t>Медь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44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r>
              <a:rPr lang="ru-RU" sz="1600" kern="0" dirty="0" smtClean="0"/>
              <a:t>Накладки для окна</a:t>
            </a:r>
            <a:r>
              <a:rPr lang="en-US" sz="2400" kern="0" dirty="0" smtClean="0"/>
              <a:t/>
            </a:r>
            <a:br>
              <a:rPr lang="en-US" sz="2400" kern="0" dirty="0" smtClean="0"/>
            </a:br>
            <a:r>
              <a:rPr lang="ru-RU" sz="2400" dirty="0" smtClean="0"/>
              <a:t>Перекрывающая накладка коробки</a:t>
            </a:r>
            <a:endParaRPr lang="ru-RU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98"/>
          <a:stretch>
            <a:fillRect/>
          </a:stretch>
        </p:blipFill>
        <p:spPr bwMode="auto">
          <a:xfrm>
            <a:off x="1142976" y="2500306"/>
            <a:ext cx="11979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2000232" y="400050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867980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 smtClean="0"/>
              <a:t>Перекрывающая накладка коробки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/>
              <a:t>2003-2015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M08 3073G)</a:t>
            </a:r>
            <a:r>
              <a:rPr lang="ru-RU" sz="1600" dirty="0" smtClean="0"/>
              <a:t> - Алюминий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45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84391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endParaRPr lang="en-US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GZL, GGL, GGU</a:t>
            </a:r>
            <a:r>
              <a:rPr lang="ru-RU" kern="0" dirty="0" smtClean="0">
                <a:latin typeface="+mn-lt"/>
              </a:rPr>
              <a:t>, </a:t>
            </a:r>
            <a:r>
              <a:rPr lang="en-US" kern="0" dirty="0" smtClean="0">
                <a:latin typeface="+mn-lt"/>
              </a:rPr>
              <a:t>GPL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C02 					600103-020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C04, F04, M04,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P04, U04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600103-040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C06, F06, M06, P06, S06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600103-060 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F08, M08, P08, S08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, U08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600103-080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M10, P10, S10, U10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600103-100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214818"/>
            <a:ext cx="835824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Для окон 2003-2015 </a:t>
            </a:r>
            <a:r>
              <a:rPr lang="ru-RU" dirty="0" err="1" smtClean="0">
                <a:solidFill>
                  <a:srgbClr val="FF0000"/>
                </a:solidFill>
              </a:rPr>
              <a:t>гг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только накладка «перекрывающая накладка коробки» правая и левая одинаковы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Для окон 1992-2003 </a:t>
            </a:r>
            <a:r>
              <a:rPr lang="ru-RU" dirty="0" err="1" smtClean="0">
                <a:solidFill>
                  <a:srgbClr val="FF0000"/>
                </a:solidFill>
              </a:rPr>
              <a:t>гг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все накладки правые и левые разные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98"/>
          <a:stretch>
            <a:fillRect/>
          </a:stretch>
        </p:blipFill>
        <p:spPr bwMode="auto">
          <a:xfrm>
            <a:off x="7215206" y="1785926"/>
            <a:ext cx="11979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 smtClean="0"/>
              <a:t>Перекрывающая накладка коробки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/>
              <a:t>2003-2015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M08 3</a:t>
            </a:r>
            <a:r>
              <a:rPr lang="ru-RU" sz="1600" dirty="0" smtClean="0"/>
              <a:t>1</a:t>
            </a:r>
            <a:r>
              <a:rPr lang="en-US" sz="1600" dirty="0" smtClean="0"/>
              <a:t>73G)</a:t>
            </a:r>
            <a:r>
              <a:rPr lang="ru-RU" sz="1600" dirty="0" smtClean="0"/>
              <a:t> - Медь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46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84391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endParaRPr lang="en-US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GGL, GGU</a:t>
            </a:r>
            <a:r>
              <a:rPr lang="ru-RU" kern="0" dirty="0" smtClean="0">
                <a:latin typeface="+mn-lt"/>
              </a:rPr>
              <a:t>, </a:t>
            </a:r>
            <a:r>
              <a:rPr lang="en-US" kern="0" dirty="0" smtClean="0">
                <a:latin typeface="+mn-lt"/>
              </a:rPr>
              <a:t>GPL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C02 					600103-02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C04, F04, M04,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P04, U04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600103-04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C06, F06, M06, P06, S06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600103-06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F08, M08, P08, S08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, U08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600103-08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M10, P10, S10, U10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600103-10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98"/>
          <a:stretch>
            <a:fillRect/>
          </a:stretch>
        </p:blipFill>
        <p:spPr bwMode="auto">
          <a:xfrm>
            <a:off x="7215206" y="1785926"/>
            <a:ext cx="11979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4214818"/>
            <a:ext cx="835824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Для окон 2003-2015 </a:t>
            </a:r>
            <a:r>
              <a:rPr lang="ru-RU" dirty="0" err="1" smtClean="0">
                <a:solidFill>
                  <a:srgbClr val="FF0000"/>
                </a:solidFill>
              </a:rPr>
              <a:t>гг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только накладка «перекрывающая накладка коробки» правая и левая одинаковы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Для окон 1992-2003 </a:t>
            </a:r>
            <a:r>
              <a:rPr lang="ru-RU" dirty="0" err="1" smtClean="0">
                <a:solidFill>
                  <a:srgbClr val="FF0000"/>
                </a:solidFill>
              </a:rPr>
              <a:t>гг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все накладки правые и левые разные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 smtClean="0"/>
              <a:t>Перекрывающая накладка коробки</a:t>
            </a:r>
            <a:r>
              <a:rPr lang="en-US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(правая изнутри)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/>
              <a:t>1992-2003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308 3059)</a:t>
            </a:r>
            <a:r>
              <a:rPr lang="ru-RU" sz="1600" dirty="0" smtClean="0"/>
              <a:t> - Алюминий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47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785926"/>
            <a:ext cx="8439150" cy="453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GZL, GGL: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102 					60304RS02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304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60304RL04 		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306, 606					60304RL06 	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308, 408, 608				60304RL08 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310					60304RL10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421481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Для окон 1992-2003 </a:t>
            </a:r>
            <a:r>
              <a:rPr lang="ru-RU" dirty="0" err="1" smtClean="0">
                <a:solidFill>
                  <a:srgbClr val="FF0000"/>
                </a:solidFill>
              </a:rPr>
              <a:t>гг</a:t>
            </a:r>
            <a:r>
              <a:rPr lang="ru-RU" dirty="0" smtClean="0">
                <a:solidFill>
                  <a:srgbClr val="FF0000"/>
                </a:solidFill>
              </a:rPr>
              <a:t> все накладки правые и левые разные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98"/>
          <a:stretch>
            <a:fillRect/>
          </a:stretch>
        </p:blipFill>
        <p:spPr bwMode="auto">
          <a:xfrm>
            <a:off x="7215206" y="1785926"/>
            <a:ext cx="11979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 smtClean="0"/>
              <a:t>Перекрывающая накладка коробки</a:t>
            </a:r>
            <a:r>
              <a:rPr lang="en-US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(правая изнутри)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/>
              <a:t>1992-2003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308 3159)</a:t>
            </a:r>
            <a:r>
              <a:rPr lang="ru-RU" sz="1600" dirty="0" smtClean="0"/>
              <a:t> - Медь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48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663666"/>
            <a:ext cx="8439150" cy="466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GGL: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102 					6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304RS02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304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304RL04 		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306, 606					6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304RL06 	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308, 408, 608				6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304RL08 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310					6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304RL10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421481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Для окон 1992-2003 </a:t>
            </a:r>
            <a:r>
              <a:rPr lang="ru-RU" dirty="0" err="1" smtClean="0">
                <a:solidFill>
                  <a:srgbClr val="FF0000"/>
                </a:solidFill>
              </a:rPr>
              <a:t>гг</a:t>
            </a:r>
            <a:r>
              <a:rPr lang="ru-RU" dirty="0" smtClean="0">
                <a:solidFill>
                  <a:srgbClr val="FF0000"/>
                </a:solidFill>
              </a:rPr>
              <a:t> все накладки правые и левые разные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98"/>
          <a:stretch>
            <a:fillRect/>
          </a:stretch>
        </p:blipFill>
        <p:spPr bwMode="auto">
          <a:xfrm>
            <a:off x="7215206" y="1785926"/>
            <a:ext cx="11979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3832257"/>
          </a:xfrm>
        </p:spPr>
        <p:txBody>
          <a:bodyPr/>
          <a:lstStyle/>
          <a:p>
            <a:r>
              <a:rPr lang="en-US" dirty="0">
                <a:hlinkClick r:id="rId2" action="ppaction://hlinksldjump"/>
              </a:rPr>
              <a:t>VELUX OPTIMA  (</a:t>
            </a:r>
            <a:r>
              <a:rPr lang="ru-RU" dirty="0">
                <a:hlinkClick r:id="rId2" action="ppaction://hlinksldjump"/>
              </a:rPr>
              <a:t>например, </a:t>
            </a:r>
            <a:r>
              <a:rPr lang="en-US" dirty="0">
                <a:hlinkClick r:id="rId2" action="ppaction://hlinksldjump"/>
              </a:rPr>
              <a:t>GLR MR08 3073IS)</a:t>
            </a:r>
            <a:endParaRPr lang="ru-RU" dirty="0">
              <a:hlinkClick r:id="rId3" action="ppaction://hlinksldjump"/>
            </a:endParaRPr>
          </a:p>
          <a:p>
            <a:r>
              <a:rPr lang="en-US" dirty="0">
                <a:hlinkClick r:id="rId4" action="ppaction://hlinksldjump"/>
              </a:rPr>
              <a:t>VELUX PREMIUM (</a:t>
            </a:r>
            <a:r>
              <a:rPr lang="ru-RU" dirty="0">
                <a:hlinkClick r:id="rId4" action="ppaction://hlinksldjump"/>
              </a:rPr>
              <a:t>например, </a:t>
            </a:r>
            <a:r>
              <a:rPr lang="en-US" dirty="0">
                <a:hlinkClick r:id="rId4" action="ppaction://hlinksldjump"/>
              </a:rPr>
              <a:t>GGL MK08 3070)</a:t>
            </a:r>
            <a:endParaRPr lang="en-US" dirty="0"/>
          </a:p>
          <a:p>
            <a:r>
              <a:rPr lang="ru-RU" dirty="0" smtClean="0">
                <a:hlinkClick r:id="rId5" action="ppaction://hlinksldjump"/>
              </a:rPr>
              <a:t>2003-2015 </a:t>
            </a:r>
            <a:r>
              <a:rPr lang="ru-RU" dirty="0" err="1" smtClean="0">
                <a:hlinkClick r:id="rId5" action="ppaction://hlinksldjump"/>
              </a:rPr>
              <a:t>гг</a:t>
            </a:r>
            <a:r>
              <a:rPr lang="ru-RU" dirty="0" smtClean="0">
                <a:hlinkClick r:id="rId5" action="ppaction://hlinksldjump"/>
              </a:rPr>
              <a:t> (например,  </a:t>
            </a:r>
            <a:r>
              <a:rPr lang="en-US" dirty="0" smtClean="0">
                <a:hlinkClick r:id="rId5" action="ppaction://hlinksldjump"/>
              </a:rPr>
              <a:t>GGL M08 3073G)</a:t>
            </a:r>
            <a:endParaRPr lang="en-US" dirty="0" smtClean="0"/>
          </a:p>
          <a:p>
            <a:r>
              <a:rPr lang="ru-RU" dirty="0" smtClean="0">
                <a:hlinkClick r:id="rId6" action="ppaction://hlinksldjump"/>
              </a:rPr>
              <a:t>1992-2003 </a:t>
            </a:r>
            <a:r>
              <a:rPr lang="ru-RU" dirty="0" err="1" smtClean="0">
                <a:hlinkClick r:id="rId6" action="ppaction://hlinksldjump"/>
              </a:rPr>
              <a:t>гг</a:t>
            </a:r>
            <a:r>
              <a:rPr lang="ru-RU" dirty="0" smtClean="0">
                <a:hlinkClick r:id="rId6" action="ppaction://hlinksldjump"/>
              </a:rPr>
              <a:t> (например,  </a:t>
            </a:r>
            <a:r>
              <a:rPr lang="en-US" dirty="0" smtClean="0">
                <a:hlinkClick r:id="rId6" action="ppaction://hlinksldjump"/>
              </a:rPr>
              <a:t>GGL 308 3059)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49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7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Накладки для окна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400" dirty="0" smtClean="0"/>
              <a:t>Перекрывающая накладка коробки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98"/>
          <a:stretch>
            <a:fillRect/>
          </a:stretch>
        </p:blipFill>
        <p:spPr bwMode="auto">
          <a:xfrm>
            <a:off x="1142976" y="2500306"/>
            <a:ext cx="11979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2000232" y="400050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21495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9" action="ppaction://hlinksldjump"/>
              </a:rPr>
              <a:t>Посмотреть различия в кодах продуктовых линеек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0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Вентиляционный клапан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600" dirty="0" smtClean="0"/>
              <a:t>Код окна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6168553" cy="1633736"/>
          </a:xfrm>
        </p:spPr>
        <p:txBody>
          <a:bodyPr/>
          <a:lstStyle/>
          <a:p>
            <a:r>
              <a:rPr lang="en-US" dirty="0" smtClean="0">
                <a:hlinkClick r:id="rId2" action="ppaction://hlinksldjump"/>
              </a:rPr>
              <a:t>VELUX PREMIUM (</a:t>
            </a:r>
            <a:r>
              <a:rPr lang="ru-RU" dirty="0" smtClean="0">
                <a:hlinkClick r:id="rId2" action="ppaction://hlinksldjump"/>
              </a:rPr>
              <a:t>например, </a:t>
            </a:r>
            <a:r>
              <a:rPr lang="en-US" dirty="0" smtClean="0">
                <a:hlinkClick r:id="rId2" action="ppaction://hlinksldjump"/>
              </a:rPr>
              <a:t>GGL MK08 3070)</a:t>
            </a:r>
            <a:br>
              <a:rPr lang="en-US" dirty="0" smtClean="0">
                <a:hlinkClick r:id="rId2" action="ppaction://hlinksldjump"/>
              </a:rPr>
            </a:b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2003-2015 </a:t>
            </a:r>
            <a:r>
              <a:rPr lang="ru-RU" dirty="0" err="1" smtClean="0">
                <a:hlinkClick r:id="rId3" action="ppaction://hlinksldjump"/>
              </a:rPr>
              <a:t>гг</a:t>
            </a:r>
            <a:r>
              <a:rPr lang="ru-RU" dirty="0" smtClean="0">
                <a:hlinkClick r:id="rId3" action="ppaction://hlinksldjump"/>
              </a:rPr>
              <a:t>, например,  </a:t>
            </a:r>
            <a:r>
              <a:rPr lang="en-US" dirty="0" smtClean="0">
                <a:hlinkClick r:id="rId3" action="ppaction://hlinksldjump"/>
              </a:rPr>
              <a:t>GGL M08 3073G)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1992-2003 </a:t>
            </a:r>
            <a:r>
              <a:rPr lang="ru-RU" dirty="0" err="1" smtClean="0">
                <a:hlinkClick r:id="rId4" action="ppaction://hlinksldjump"/>
              </a:rPr>
              <a:t>гг</a:t>
            </a:r>
            <a:r>
              <a:rPr lang="ru-RU" dirty="0" smtClean="0">
                <a:hlinkClick r:id="rId4" action="ppaction://hlinksldjump"/>
              </a:rPr>
              <a:t>, например,  </a:t>
            </a:r>
            <a:r>
              <a:rPr lang="en-US" dirty="0" smtClean="0">
                <a:hlinkClick r:id="rId4" action="ppaction://hlinksldjump"/>
              </a:rPr>
              <a:t>GGL 308 3059)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5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185069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254" y="3068960"/>
            <a:ext cx="198240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34" y="521495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8" action="ppaction://hlinksldjump"/>
              </a:rPr>
              <a:t>Посмотреть различия в кодах продуктовых линеек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710" y="3068960"/>
            <a:ext cx="1989008" cy="17111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769" y="3068960"/>
            <a:ext cx="2267744" cy="169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3937992"/>
          </a:xfrm>
        </p:spPr>
        <p:txBody>
          <a:bodyPr/>
          <a:lstStyle/>
          <a:p>
            <a:r>
              <a:rPr lang="ru-RU" dirty="0" smtClean="0"/>
              <a:t>VELUX PREMIUM (например,  GGL MK08 3070) - </a:t>
            </a:r>
            <a:r>
              <a:rPr lang="ru-RU" dirty="0" smtClean="0">
                <a:hlinkClick r:id="rId3" action="ppaction://hlinksldjump"/>
              </a:rPr>
              <a:t>Алюминий</a:t>
            </a:r>
            <a:endParaRPr lang="ru-RU" dirty="0" smtClean="0"/>
          </a:p>
          <a:p>
            <a:r>
              <a:rPr lang="ru-RU" dirty="0" smtClean="0"/>
              <a:t>VELUX PREMIUM (например,  GGL MK08 3170) - </a:t>
            </a:r>
            <a:r>
              <a:rPr lang="ru-RU" dirty="0" smtClean="0">
                <a:hlinkClick r:id="rId4" action="ppaction://hlinksldjump"/>
              </a:rPr>
              <a:t>Медь</a:t>
            </a:r>
            <a:endParaRPr lang="ru-RU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50</a:t>
            </a:fld>
            <a:endParaRPr lang="ru-RU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5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r>
              <a:rPr lang="ru-RU" sz="1600" kern="0" dirty="0" smtClean="0"/>
              <a:t>Накладки для окна</a:t>
            </a:r>
            <a:r>
              <a:rPr lang="ru-RU" sz="2400" kern="0" dirty="0" smtClean="0"/>
              <a:t/>
            </a:r>
            <a:br>
              <a:rPr lang="ru-RU" sz="2400" kern="0" dirty="0" smtClean="0"/>
            </a:br>
            <a:r>
              <a:rPr lang="ru-RU" sz="2400" dirty="0" smtClean="0"/>
              <a:t>Перекрывающая накладка коробки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98"/>
          <a:stretch>
            <a:fillRect/>
          </a:stretch>
        </p:blipFill>
        <p:spPr bwMode="auto">
          <a:xfrm>
            <a:off x="1142976" y="2500306"/>
            <a:ext cx="11979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2000232" y="400050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7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Перекрывающая накладка коробки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>VELUX PREMIUM  (например, GGL MK08 3070) - Алюминий</a:t>
            </a:r>
            <a:endParaRPr lang="ru-RU" sz="1600" dirty="0">
              <a:hlinkClick r:id="rId3" action="ppaction://hlinksldjump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51</a:t>
            </a:fld>
            <a:endParaRPr lang="ru-RU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8439150" cy="32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>
                <a:tab pos="1274763" algn="l"/>
              </a:tabLst>
              <a:defRPr/>
            </a:pPr>
            <a:endParaRPr lang="ru-RU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>
                <a:tab pos="1274763" algn="l"/>
              </a:tabLst>
              <a:defRPr/>
            </a:pPr>
            <a:r>
              <a:rPr lang="ru-RU" kern="0" dirty="0" smtClean="0">
                <a:latin typeface="+mn-lt"/>
              </a:rPr>
              <a:t>GGL, GGU, GPL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CK02 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76004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-K020 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CK04, FK04, MK04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76004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-K040 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FK06, MK06, PK06, SK06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76004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-K060 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MK08, PK08, SK08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76004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-K080 </a:t>
            </a: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MK10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76004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-K100 </a:t>
            </a:r>
            <a:endParaRPr lang="ru-RU" sz="14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98"/>
          <a:stretch>
            <a:fillRect/>
          </a:stretch>
        </p:blipFill>
        <p:spPr bwMode="auto">
          <a:xfrm>
            <a:off x="7215206" y="1785926"/>
            <a:ext cx="11979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2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Перекрывающая накладка коробки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>VELUX PREMIUM  (например, GGL MK08 3170) - Медь</a:t>
            </a:r>
            <a:endParaRPr lang="ru-RU" sz="1600" dirty="0">
              <a:hlinkClick r:id="rId3" action="ppaction://hlinksldjump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52</a:t>
            </a:fld>
            <a:endParaRPr lang="ru-RU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219200"/>
            <a:ext cx="8439150" cy="32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>
                <a:tab pos="1274763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>
                <a:tab pos="1274763" algn="l"/>
              </a:tabLst>
              <a:defRPr/>
            </a:pPr>
            <a:endParaRPr lang="ru-RU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>
                <a:tab pos="1274763" algn="l"/>
              </a:tabLst>
              <a:defRPr/>
            </a:pPr>
            <a:r>
              <a:rPr lang="ru-RU" kern="0" dirty="0" smtClean="0">
                <a:latin typeface="+mn-lt"/>
              </a:rPr>
              <a:t>GGL, GGU, GPL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CK02 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76004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-K021 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CK04, FK04, MK04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76004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-K041 </a:t>
            </a: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FK06, MK06, PK06, SK06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76004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-K061 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MK08, PK08, SK08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76004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-K081 </a:t>
            </a: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MK10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76004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-K101 </a:t>
            </a:r>
            <a:endParaRPr lang="ru-RU" sz="14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98"/>
          <a:stretch>
            <a:fillRect/>
          </a:stretch>
        </p:blipFill>
        <p:spPr bwMode="auto">
          <a:xfrm>
            <a:off x="7215206" y="1785926"/>
            <a:ext cx="11979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7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4403761"/>
          </a:xfrm>
        </p:spPr>
        <p:txBody>
          <a:bodyPr/>
          <a:lstStyle/>
          <a:p>
            <a:r>
              <a:rPr lang="ru-RU" dirty="0" smtClean="0"/>
              <a:t>1992-2003 </a:t>
            </a:r>
            <a:r>
              <a:rPr lang="ru-RU" dirty="0" err="1" smtClean="0"/>
              <a:t>гг</a:t>
            </a:r>
            <a:r>
              <a:rPr lang="ru-RU" dirty="0" smtClean="0"/>
              <a:t> (например,  </a:t>
            </a:r>
            <a:r>
              <a:rPr lang="en-US" dirty="0" smtClean="0"/>
              <a:t>GGL 308 3059)</a:t>
            </a:r>
            <a:r>
              <a:rPr lang="ru-RU" dirty="0" smtClean="0"/>
              <a:t> - </a:t>
            </a:r>
            <a:r>
              <a:rPr lang="ru-RU" dirty="0" smtClean="0">
                <a:hlinkClick r:id="rId2" action="ppaction://hlinksldjump"/>
              </a:rPr>
              <a:t>Алюминий</a:t>
            </a:r>
            <a:endParaRPr lang="ru-RU" dirty="0" smtClean="0"/>
          </a:p>
          <a:p>
            <a:r>
              <a:rPr lang="ru-RU" dirty="0" smtClean="0"/>
              <a:t>1992-2003 </a:t>
            </a:r>
            <a:r>
              <a:rPr lang="ru-RU" dirty="0" err="1" smtClean="0"/>
              <a:t>гг</a:t>
            </a:r>
            <a:r>
              <a:rPr lang="ru-RU" dirty="0" smtClean="0"/>
              <a:t> (например,  </a:t>
            </a:r>
            <a:r>
              <a:rPr lang="en-US" dirty="0" smtClean="0"/>
              <a:t>GGL 308 3159)</a:t>
            </a:r>
            <a:r>
              <a:rPr lang="ru-RU" dirty="0" smtClean="0"/>
              <a:t>- </a:t>
            </a:r>
            <a:r>
              <a:rPr lang="ru-RU" dirty="0" smtClean="0">
                <a:hlinkClick r:id="rId3" action="ppaction://hlinksldjump"/>
              </a:rPr>
              <a:t>Медь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53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r>
              <a:rPr lang="ru-RU" sz="1600" kern="0" dirty="0" smtClean="0"/>
              <a:t>Накладки для окна</a:t>
            </a:r>
            <a:r>
              <a:rPr lang="en-US" sz="2400" kern="0" dirty="0" smtClean="0"/>
              <a:t/>
            </a:r>
            <a:br>
              <a:rPr lang="en-US" sz="2400" kern="0" dirty="0" smtClean="0"/>
            </a:br>
            <a:r>
              <a:rPr lang="ru-RU" sz="2400" dirty="0" smtClean="0"/>
              <a:t>Перекрывающая накладка коробки</a:t>
            </a:r>
            <a:endParaRPr lang="ru-RU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98"/>
          <a:stretch>
            <a:fillRect/>
          </a:stretch>
        </p:blipFill>
        <p:spPr bwMode="auto">
          <a:xfrm>
            <a:off x="1142976" y="2500306"/>
            <a:ext cx="11979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2000232" y="400050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 smtClean="0"/>
              <a:t>Перекрывающая накладка коробки</a:t>
            </a:r>
            <a:r>
              <a:rPr lang="en-US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(левая изнутри)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/>
              <a:t>1992-2003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308 3059)</a:t>
            </a:r>
            <a:r>
              <a:rPr lang="ru-RU" sz="1600" dirty="0" smtClean="0"/>
              <a:t> - Алюминий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54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663666"/>
            <a:ext cx="8439150" cy="395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GZL, GGL: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102 					60304LS02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304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60304LL04 		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306, 606					60304LL06 	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308, 408, 608				60304LL08 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310					60304LL10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421481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Для окон 1992-2003 </a:t>
            </a:r>
            <a:r>
              <a:rPr lang="ru-RU" dirty="0" err="1" smtClean="0">
                <a:solidFill>
                  <a:srgbClr val="FF0000"/>
                </a:solidFill>
              </a:rPr>
              <a:t>гг</a:t>
            </a:r>
            <a:r>
              <a:rPr lang="ru-RU" dirty="0" smtClean="0">
                <a:solidFill>
                  <a:srgbClr val="FF0000"/>
                </a:solidFill>
              </a:rPr>
              <a:t> все накладки правые и левые разные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98"/>
          <a:stretch>
            <a:fillRect/>
          </a:stretch>
        </p:blipFill>
        <p:spPr bwMode="auto">
          <a:xfrm>
            <a:off x="7215206" y="1785926"/>
            <a:ext cx="11979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55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785926"/>
            <a:ext cx="8439150" cy="337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GGL: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102 					6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304LS02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304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304LL04 		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306, 606					6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304LL06 	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308, 408, 608				6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304LL08 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310					6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304LL10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421481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Для окон 1992-2003 </a:t>
            </a:r>
            <a:r>
              <a:rPr lang="ru-RU" dirty="0" err="1" smtClean="0">
                <a:solidFill>
                  <a:srgbClr val="FF0000"/>
                </a:solidFill>
              </a:rPr>
              <a:t>гг</a:t>
            </a:r>
            <a:r>
              <a:rPr lang="ru-RU" dirty="0" smtClean="0">
                <a:solidFill>
                  <a:srgbClr val="FF0000"/>
                </a:solidFill>
              </a:rPr>
              <a:t> все накладки правые и левые разные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98"/>
          <a:stretch>
            <a:fillRect/>
          </a:stretch>
        </p:blipFill>
        <p:spPr bwMode="auto">
          <a:xfrm>
            <a:off x="7215206" y="1785926"/>
            <a:ext cx="11979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47663" y="168275"/>
            <a:ext cx="7032625" cy="133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Накладки для окна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Перекрывающая накладка коробки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(левая изнутри)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1992-2003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гг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(например, 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GGL 308 3059)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медь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3781460"/>
          </a:xfrm>
        </p:spPr>
        <p:txBody>
          <a:bodyPr/>
          <a:lstStyle/>
          <a:p>
            <a:r>
              <a:rPr lang="en-US" dirty="0"/>
              <a:t>VELUX OPTIMA </a:t>
            </a:r>
            <a:r>
              <a:rPr lang="en-US" dirty="0" smtClean="0"/>
              <a:t>(</a:t>
            </a:r>
            <a:r>
              <a:rPr lang="ru-RU" dirty="0"/>
              <a:t>например, </a:t>
            </a:r>
            <a:r>
              <a:rPr lang="en-US" dirty="0"/>
              <a:t>GLR MR08 3073IS</a:t>
            </a:r>
            <a:r>
              <a:rPr lang="en-US" dirty="0" smtClean="0"/>
              <a:t>) – </a:t>
            </a:r>
            <a:r>
              <a:rPr lang="en-US" dirty="0" smtClean="0">
                <a:hlinkClick r:id="rId2" action="ppaction://hlinksldjump"/>
              </a:rPr>
              <a:t>GLR, GLP</a:t>
            </a:r>
            <a:endParaRPr lang="en-US" dirty="0" smtClean="0"/>
          </a:p>
          <a:p>
            <a:r>
              <a:rPr lang="en-US" dirty="0"/>
              <a:t>VELUX </a:t>
            </a:r>
            <a:r>
              <a:rPr lang="en-US" dirty="0" smtClean="0"/>
              <a:t>OPTIMA (</a:t>
            </a:r>
            <a:r>
              <a:rPr lang="ru-RU" dirty="0"/>
              <a:t>например, </a:t>
            </a:r>
            <a:r>
              <a:rPr lang="en-US" dirty="0" smtClean="0"/>
              <a:t>GZR </a:t>
            </a:r>
            <a:r>
              <a:rPr lang="en-US" dirty="0"/>
              <a:t>MR08 </a:t>
            </a:r>
            <a:r>
              <a:rPr lang="en-US" dirty="0" smtClean="0"/>
              <a:t>3050) - </a:t>
            </a:r>
            <a:r>
              <a:rPr lang="en-US" dirty="0" smtClean="0">
                <a:hlinkClick r:id="rId3" action="ppaction://hlinksldjump"/>
              </a:rPr>
              <a:t>GZR</a:t>
            </a:r>
            <a:endParaRPr lang="en-US" dirty="0"/>
          </a:p>
          <a:p>
            <a:r>
              <a:rPr lang="en-US" dirty="0" smtClean="0">
                <a:hlinkClick r:id="rId4" action="ppaction://hlinksldjump"/>
              </a:rPr>
              <a:t>VELUX </a:t>
            </a:r>
            <a:r>
              <a:rPr lang="en-US" dirty="0">
                <a:hlinkClick r:id="rId4" action="ppaction://hlinksldjump"/>
              </a:rPr>
              <a:t>PREMIUM (</a:t>
            </a:r>
            <a:r>
              <a:rPr lang="ru-RU" dirty="0">
                <a:hlinkClick r:id="rId4" action="ppaction://hlinksldjump"/>
              </a:rPr>
              <a:t>например, </a:t>
            </a:r>
            <a:r>
              <a:rPr lang="en-US" dirty="0">
                <a:hlinkClick r:id="rId4" action="ppaction://hlinksldjump"/>
              </a:rPr>
              <a:t>GGL MK08 3070)</a:t>
            </a:r>
            <a:endParaRPr lang="en-US" dirty="0"/>
          </a:p>
          <a:p>
            <a:r>
              <a:rPr lang="ru-RU" dirty="0" smtClean="0">
                <a:hlinkClick r:id="rId5" action="ppaction://hlinksldjump"/>
              </a:rPr>
              <a:t>2003-2015 </a:t>
            </a:r>
            <a:r>
              <a:rPr lang="ru-RU" dirty="0" err="1" smtClean="0">
                <a:hlinkClick r:id="rId5" action="ppaction://hlinksldjump"/>
              </a:rPr>
              <a:t>гг</a:t>
            </a:r>
            <a:r>
              <a:rPr lang="ru-RU" dirty="0" smtClean="0">
                <a:hlinkClick r:id="rId5" action="ppaction://hlinksldjump"/>
              </a:rPr>
              <a:t> (например,  </a:t>
            </a:r>
            <a:r>
              <a:rPr lang="en-US" dirty="0" smtClean="0">
                <a:hlinkClick r:id="rId5" action="ppaction://hlinksldjump"/>
              </a:rPr>
              <a:t>GGL M08 3073G)</a:t>
            </a:r>
            <a:endParaRPr lang="en-US" dirty="0" smtClean="0"/>
          </a:p>
          <a:p>
            <a:r>
              <a:rPr lang="ru-RU" dirty="0" smtClean="0">
                <a:hlinkClick r:id="rId6" action="ppaction://hlinksldjump"/>
              </a:rPr>
              <a:t>1992-2003 </a:t>
            </a:r>
            <a:r>
              <a:rPr lang="ru-RU" dirty="0" err="1" smtClean="0">
                <a:hlinkClick r:id="rId6" action="ppaction://hlinksldjump"/>
              </a:rPr>
              <a:t>гг</a:t>
            </a:r>
            <a:r>
              <a:rPr lang="ru-RU" dirty="0" smtClean="0">
                <a:hlinkClick r:id="rId6" action="ppaction://hlinksldjump"/>
              </a:rPr>
              <a:t> (например,  </a:t>
            </a:r>
            <a:r>
              <a:rPr lang="en-US" dirty="0" smtClean="0">
                <a:hlinkClick r:id="rId6" action="ppaction://hlinksldjump"/>
              </a:rPr>
              <a:t>GGL 308 3059)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56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7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743234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Накладки для окна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400" dirty="0" smtClean="0"/>
              <a:t>Перекрывающая накладка поворотной створки</a:t>
            </a:r>
            <a:endParaRPr lang="ru-RU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502062" y="2357406"/>
            <a:ext cx="1428760" cy="2857544"/>
            <a:chOff x="4429124" y="1142960"/>
            <a:chExt cx="2870200" cy="5307038"/>
          </a:xfrm>
        </p:grpSpPr>
        <p:sp>
          <p:nvSpPr>
            <p:cNvPr id="9" name="Rectangle 8"/>
            <p:cNvSpPr/>
            <p:nvPr/>
          </p:nvSpPr>
          <p:spPr bwMode="auto">
            <a:xfrm>
              <a:off x="6429356" y="5357802"/>
              <a:ext cx="428628" cy="5715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028" name="Picture 4" descr="240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1357298"/>
              <a:ext cx="2870200" cy="509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6000728" y="1142960"/>
              <a:ext cx="1071570" cy="482917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0034" y="521495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9" action="ppaction://hlinksldjump"/>
              </a:rPr>
              <a:t>Посмотреть различия в кодах продуктовых линеек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0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7541" y="568636"/>
            <a:ext cx="7032625" cy="1331899"/>
          </a:xfrm>
        </p:spPr>
        <p:txBody>
          <a:bodyPr/>
          <a:lstStyle/>
          <a:p>
            <a:r>
              <a:rPr lang="da-DK" sz="1600" dirty="0" err="1" smtClean="0"/>
              <a:t>Накладки</a:t>
            </a:r>
            <a:r>
              <a:rPr lang="da-DK" sz="1600" dirty="0" smtClean="0"/>
              <a:t> </a:t>
            </a:r>
            <a:r>
              <a:rPr lang="da-DK" sz="1600" dirty="0" err="1" smtClean="0"/>
              <a:t>для</a:t>
            </a:r>
            <a:r>
              <a:rPr lang="da-DK" sz="1600" dirty="0" smtClean="0"/>
              <a:t> </a:t>
            </a:r>
            <a:r>
              <a:rPr lang="da-DK" sz="1600" dirty="0" err="1" smtClean="0"/>
              <a:t>окна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000" dirty="0" err="1" smtClean="0"/>
              <a:t>Перекрывающая</a:t>
            </a:r>
            <a:r>
              <a:rPr lang="da-DK" sz="2000" dirty="0" smtClean="0"/>
              <a:t> </a:t>
            </a:r>
            <a:r>
              <a:rPr lang="da-DK" sz="2000" dirty="0" err="1" smtClean="0"/>
              <a:t>накладка</a:t>
            </a:r>
            <a:r>
              <a:rPr lang="da-DK" sz="2000" dirty="0" smtClean="0"/>
              <a:t> </a:t>
            </a:r>
            <a:r>
              <a:rPr lang="da-DK" sz="2000" dirty="0" err="1" smtClean="0"/>
              <a:t>поворотной</a:t>
            </a:r>
            <a:r>
              <a:rPr lang="da-DK" sz="2000" dirty="0" smtClean="0"/>
              <a:t> </a:t>
            </a:r>
            <a:r>
              <a:rPr lang="da-DK" sz="2000" dirty="0" err="1" smtClean="0"/>
              <a:t>створки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>
                <a:solidFill>
                  <a:srgbClr val="FF0000"/>
                </a:solidFill>
              </a:rPr>
              <a:t>(</a:t>
            </a:r>
            <a:r>
              <a:rPr lang="da-DK" sz="2000" dirty="0" err="1" smtClean="0">
                <a:solidFill>
                  <a:srgbClr val="FF0000"/>
                </a:solidFill>
              </a:rPr>
              <a:t>правая</a:t>
            </a:r>
            <a:r>
              <a:rPr lang="da-DK" sz="2000" dirty="0" smtClean="0">
                <a:solidFill>
                  <a:srgbClr val="FF0000"/>
                </a:solidFill>
              </a:rPr>
              <a:t> </a:t>
            </a:r>
            <a:r>
              <a:rPr lang="da-DK" sz="2000" dirty="0" err="1" smtClean="0">
                <a:solidFill>
                  <a:srgbClr val="FF0000"/>
                </a:solidFill>
              </a:rPr>
              <a:t>изнутри</a:t>
            </a:r>
            <a:r>
              <a:rPr lang="da-DK" sz="2000" dirty="0" smtClean="0">
                <a:solidFill>
                  <a:srgbClr val="FF0000"/>
                </a:solidFill>
              </a:rPr>
              <a:t>)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1600" dirty="0" smtClean="0"/>
              <a:t>VELUX OPTIMA </a:t>
            </a:r>
            <a:r>
              <a:rPr lang="en-US" sz="1600" dirty="0"/>
              <a:t>(</a:t>
            </a:r>
            <a:r>
              <a:rPr lang="ru-RU" sz="1600" dirty="0"/>
              <a:t>например, </a:t>
            </a:r>
            <a:r>
              <a:rPr lang="en-US" sz="1600" dirty="0"/>
              <a:t>GLR MR08 3073IS) – GLR, </a:t>
            </a:r>
            <a:r>
              <a:rPr lang="en-US" sz="1600" dirty="0" smtClean="0"/>
              <a:t>GLP</a:t>
            </a:r>
            <a:endParaRPr lang="da-DK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57</a:t>
            </a:fld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143768" y="2324899"/>
            <a:ext cx="1143008" cy="2286040"/>
            <a:chOff x="4429124" y="1142960"/>
            <a:chExt cx="2870200" cy="530703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429356" y="5357802"/>
              <a:ext cx="428628" cy="5715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4" name="Picture 4" descr="240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1357298"/>
              <a:ext cx="2870200" cy="509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3"/>
            <p:cNvSpPr>
              <a:spLocks noChangeArrowheads="1"/>
            </p:cNvSpPr>
            <p:nvPr/>
          </p:nvSpPr>
          <p:spPr bwMode="auto">
            <a:xfrm>
              <a:off x="6000728" y="1142960"/>
              <a:ext cx="1071570" cy="482917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67541" y="2488392"/>
            <a:ext cx="8439150" cy="232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>
                <a:tab pos="1274763" algn="l"/>
              </a:tabLst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GLR, GLP:</a:t>
            </a: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CR02				</a:t>
            </a: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</a:rPr>
              <a:t>76124R-020</a:t>
            </a:r>
            <a:r>
              <a:rPr lang="en-US" sz="1400" dirty="0" smtClean="0"/>
              <a:t> </a:t>
            </a: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CR04, FR04, MR04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76124R-040 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</a:t>
            </a: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FR06, MR06, PR06, SR06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76124R-060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MR08, PR08, SR08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76124R-080</a:t>
            </a:r>
            <a:endParaRPr lang="da-DK" sz="1400" kern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MR10	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76124R-100 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hlinkClick r:id="rId6" action="ppaction://hlinksldjump"/>
              </a:rPr>
              <a:t>Вернуться</a:t>
            </a:r>
            <a:r>
              <a:rPr lang="da-DK" dirty="0" smtClean="0">
                <a:hlinkClick r:id="rId6" action="ppaction://hlinksldjump"/>
              </a:rPr>
              <a:t> к </a:t>
            </a:r>
            <a:r>
              <a:rPr lang="da-DK" dirty="0" err="1" smtClean="0">
                <a:hlinkClick r:id="rId6" action="ppaction://hlinksldjump"/>
              </a:rPr>
              <a:t>окнам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71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7541" y="568636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/>
              <a:t>Перекрывающая накладка поворотной створки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(правая изнутри)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>VELUX </a:t>
            </a:r>
            <a:r>
              <a:rPr lang="en-US" sz="1600" dirty="0"/>
              <a:t>OPTIMA (</a:t>
            </a:r>
            <a:r>
              <a:rPr lang="ru-RU" sz="1600" dirty="0"/>
              <a:t>например, </a:t>
            </a:r>
            <a:r>
              <a:rPr lang="en-US" sz="1600" dirty="0"/>
              <a:t>GZR MR08 3050</a:t>
            </a:r>
            <a:r>
              <a:rPr lang="en-US" sz="1600" dirty="0" smtClean="0"/>
              <a:t>) – GZR  </a:t>
            </a:r>
            <a:r>
              <a:rPr lang="ru-RU" sz="1600" dirty="0" smtClean="0"/>
              <a:t>и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 smtClean="0"/>
              <a:t>2003-2015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M08 3073G)</a:t>
            </a:r>
            <a:r>
              <a:rPr lang="ru-RU" sz="1600" dirty="0" smtClean="0"/>
              <a:t> - Алюминий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58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143768" y="2324899"/>
            <a:ext cx="1143008" cy="2286040"/>
            <a:chOff x="4429124" y="1142960"/>
            <a:chExt cx="2870200" cy="530703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429356" y="5357802"/>
              <a:ext cx="428628" cy="5715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4" name="Picture 4" descr="240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1357298"/>
              <a:ext cx="2870200" cy="509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3"/>
            <p:cNvSpPr>
              <a:spLocks noChangeArrowheads="1"/>
            </p:cNvSpPr>
            <p:nvPr/>
          </p:nvSpPr>
          <p:spPr bwMode="auto">
            <a:xfrm>
              <a:off x="6000728" y="1142960"/>
              <a:ext cx="1071570" cy="482917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67541" y="2488392"/>
            <a:ext cx="8439150" cy="232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GZR, GZL, GGL, GGU</a:t>
            </a:r>
            <a:r>
              <a:rPr lang="ru-RU" kern="0" dirty="0" smtClean="0">
                <a:latin typeface="+mn-lt"/>
              </a:rPr>
              <a:t>, </a:t>
            </a:r>
            <a:r>
              <a:rPr lang="en-US" kern="0" dirty="0" smtClean="0">
                <a:latin typeface="+mn-lt"/>
              </a:rPr>
              <a:t>GPL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CR02, C02 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60010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R-020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CR04, FR04, MR04, C04, F04, M04,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P04, U04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60010R-040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FR06, MR06, PR06, SR06,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C06, F06, M06, P06, S06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60010R-060 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MR08, F08, M08, P08, S08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, U08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60010R-080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M10, P10, S10, U10	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60010R-100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1"/>
            <a:ext cx="8439150" cy="3577952"/>
          </a:xfrm>
        </p:spPr>
        <p:txBody>
          <a:bodyPr/>
          <a:lstStyle/>
          <a:p>
            <a:r>
              <a:rPr lang="ru-RU" dirty="0"/>
              <a:t>VELUX PREMIUM (например,  GGL MK08 3070) - </a:t>
            </a:r>
            <a:r>
              <a:rPr lang="ru-RU" dirty="0">
                <a:hlinkClick r:id="rId3" action="ppaction://hlinksldjump"/>
              </a:rPr>
              <a:t>Алюминий</a:t>
            </a:r>
            <a:endParaRPr lang="ru-RU" dirty="0"/>
          </a:p>
          <a:p>
            <a:r>
              <a:rPr lang="ru-RU" dirty="0"/>
              <a:t>VELUX PREMIUM (например,  GGL MK08 3170) - </a:t>
            </a:r>
            <a:r>
              <a:rPr lang="ru-RU" dirty="0">
                <a:hlinkClick r:id="rId4" action="ppaction://hlinksldjump"/>
              </a:rPr>
              <a:t>Медь</a:t>
            </a:r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59</a:t>
            </a:fld>
            <a:endParaRPr lang="ru-RU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5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671226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r>
              <a:rPr lang="ru-RU" sz="1600" kern="0" dirty="0" smtClean="0"/>
              <a:t>Накладки для окна</a:t>
            </a:r>
            <a:r>
              <a:rPr lang="ru-RU" sz="2400" kern="0" dirty="0" smtClean="0"/>
              <a:t/>
            </a:r>
            <a:br>
              <a:rPr lang="ru-RU" sz="2400" kern="0" dirty="0" smtClean="0"/>
            </a:br>
            <a:r>
              <a:rPr lang="ru-RU" sz="2400" dirty="0" smtClean="0"/>
              <a:t>Перекрывающая накладка поворотной створки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00232" y="400050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4348" y="2143116"/>
            <a:ext cx="1428760" cy="2857544"/>
            <a:chOff x="4429124" y="1142960"/>
            <a:chExt cx="2870200" cy="5307038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429356" y="5357802"/>
              <a:ext cx="428628" cy="5715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3" name="Picture 4" descr="240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1357298"/>
              <a:ext cx="2870200" cy="509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6000728" y="1142960"/>
              <a:ext cx="1071570" cy="482917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29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Вентиляционный клапан</a:t>
            </a:r>
            <a:br>
              <a:rPr lang="ru-RU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VELUX PREMIUM</a:t>
            </a:r>
            <a:endParaRPr lang="da-DK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GGL, GPL:</a:t>
            </a:r>
          </a:p>
          <a:p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02</a:t>
            </a:r>
            <a:r>
              <a:rPr lang="en-US" sz="140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04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	750491CK3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F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04, F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06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	750491FK3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04, M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06, M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08, M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	750491MK3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04, P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06, P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08, P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	750491PK3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06, S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08, S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	750491SK3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U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04, U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08, U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	750491UK3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GGU, GPU:</a:t>
            </a:r>
          </a:p>
          <a:p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02, C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04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	750485CK0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F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04, F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06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	750485FK0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04, M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06, M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08, M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	750485MK0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04, P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06, P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08, P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	750485PK0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06, S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08, S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	750485SK0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U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04, U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08, U</a:t>
            </a:r>
            <a:r>
              <a:rPr lang="en-US" sz="1400" smtClean="0">
                <a:solidFill>
                  <a:srgbClr val="FF0000"/>
                </a:solidFill>
              </a:rPr>
              <a:t>K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	750485UK0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окнам</a:t>
            </a:r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355" y="1484784"/>
            <a:ext cx="1989008" cy="17111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069" y="3645025"/>
            <a:ext cx="2020433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7541" y="568636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Перекрывающая накладка поворотной створки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(правая изнутри)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>VELUX </a:t>
            </a:r>
            <a:r>
              <a:rPr lang="en-US" sz="1600" dirty="0" smtClean="0"/>
              <a:t>PREMIUM</a:t>
            </a:r>
            <a:r>
              <a:rPr lang="ru-RU" sz="1600" dirty="0" smtClean="0"/>
              <a:t> (например, G</a:t>
            </a:r>
            <a:r>
              <a:rPr lang="en-US" sz="1600" dirty="0" smtClean="0"/>
              <a:t>G</a:t>
            </a:r>
            <a:r>
              <a:rPr lang="ru-RU" sz="1600" dirty="0" smtClean="0"/>
              <a:t>L M</a:t>
            </a:r>
            <a:r>
              <a:rPr lang="en-US" sz="1600" dirty="0" smtClean="0"/>
              <a:t>K</a:t>
            </a:r>
            <a:r>
              <a:rPr lang="ru-RU" sz="1600" dirty="0" smtClean="0"/>
              <a:t>08 307</a:t>
            </a:r>
            <a:r>
              <a:rPr lang="en-US" sz="1600" dirty="0" smtClean="0"/>
              <a:t>0</a:t>
            </a:r>
            <a:r>
              <a:rPr lang="ru-RU" sz="1600" dirty="0" smtClean="0"/>
              <a:t>)</a:t>
            </a:r>
            <a:r>
              <a:rPr lang="en-US" sz="1600" dirty="0" smtClean="0"/>
              <a:t> – </a:t>
            </a:r>
            <a:r>
              <a:rPr lang="ru-RU" sz="1600" dirty="0" smtClean="0"/>
              <a:t>Алюминий</a:t>
            </a:r>
            <a:endParaRPr lang="ru-RU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60</a:t>
            </a:fld>
            <a:endParaRPr lang="ru-RU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143768" y="2324899"/>
            <a:ext cx="1143008" cy="2286040"/>
            <a:chOff x="4429124" y="1142960"/>
            <a:chExt cx="2870200" cy="530703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429356" y="5357802"/>
              <a:ext cx="428628" cy="5715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4" name="Picture 4" descr="240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1357298"/>
              <a:ext cx="2870200" cy="509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3"/>
            <p:cNvSpPr>
              <a:spLocks noChangeArrowheads="1"/>
            </p:cNvSpPr>
            <p:nvPr/>
          </p:nvSpPr>
          <p:spPr bwMode="auto">
            <a:xfrm>
              <a:off x="6000728" y="1142960"/>
              <a:ext cx="1071570" cy="482917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67541" y="2488392"/>
            <a:ext cx="8439150" cy="232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GGL, GGU,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GPL, GPU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K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02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6005R-K020</a:t>
            </a:r>
            <a:endParaRPr lang="ru-RU" sz="1400" dirty="0" smtClean="0"/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04, F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04, M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04		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</a:rPr>
              <a:t>7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6005R-K040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06, M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06, P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06, 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06		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</a:rPr>
              <a:t>7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6005R-K060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08, P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08, 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08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</a:rPr>
              <a:t>7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6005R-K080</a:t>
            </a:r>
            <a:endParaRPr lang="ru-RU" sz="1400" dirty="0"/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10				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</a:rPr>
              <a:t>7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6005R-K100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7541" y="568636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Перекрывающая накладка поворотной створки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(правая изнутри)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>VELUX PREMIUM (например, GGL MK08 3170) - Медь</a:t>
            </a:r>
            <a:endParaRPr lang="ru-RU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61</a:t>
            </a:fld>
            <a:endParaRPr lang="ru-RU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143768" y="2324899"/>
            <a:ext cx="1143008" cy="2286040"/>
            <a:chOff x="4429124" y="1142960"/>
            <a:chExt cx="2870200" cy="530703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429356" y="5357802"/>
              <a:ext cx="428628" cy="5715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4" name="Picture 4" descr="240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1357298"/>
              <a:ext cx="2870200" cy="509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3"/>
            <p:cNvSpPr>
              <a:spLocks noChangeArrowheads="1"/>
            </p:cNvSpPr>
            <p:nvPr/>
          </p:nvSpPr>
          <p:spPr bwMode="auto">
            <a:xfrm>
              <a:off x="6000728" y="1142960"/>
              <a:ext cx="1071570" cy="482917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67541" y="2488392"/>
            <a:ext cx="8439150" cy="232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>
                <a:tab pos="1274763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GGL, GGU,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GPL, GPU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CK02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76005R-K021</a:t>
            </a:r>
            <a:endParaRPr lang="ru-RU" sz="1400" dirty="0" smtClean="0"/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CK04, FK04, MK04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76005R-K041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FK06, MK06, PK06, SK06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76005R-K061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MK08, PK08, SK08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76005R-K081</a:t>
            </a:r>
            <a:endParaRPr lang="ru-RU" sz="1400" dirty="0" smtClean="0"/>
          </a:p>
          <a:p>
            <a:pPr marL="342900" lvl="0" indent="-342900" eaLnBrk="1" hangingPunct="1">
              <a:buSzPct val="80000"/>
              <a:buBlip>
                <a:blip r:embed="rId5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MK10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76005R-K101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7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2003-2015 </a:t>
            </a:r>
            <a:r>
              <a:rPr lang="ru-RU" dirty="0" err="1" smtClean="0"/>
              <a:t>гг</a:t>
            </a:r>
            <a:r>
              <a:rPr lang="ru-RU" dirty="0" smtClean="0"/>
              <a:t> (например,  </a:t>
            </a:r>
            <a:r>
              <a:rPr lang="en-US" dirty="0" smtClean="0"/>
              <a:t>GGL M08 3073G)</a:t>
            </a:r>
            <a:r>
              <a:rPr lang="ru-RU" dirty="0" smtClean="0"/>
              <a:t> - </a:t>
            </a:r>
            <a:r>
              <a:rPr lang="ru-RU" dirty="0" smtClean="0">
                <a:hlinkClick r:id="rId2" action="ppaction://hlinksldjump"/>
              </a:rPr>
              <a:t>Алюминий</a:t>
            </a:r>
            <a:endParaRPr lang="ru-RU" dirty="0" smtClean="0"/>
          </a:p>
          <a:p>
            <a:r>
              <a:rPr lang="ru-RU" dirty="0"/>
              <a:t>2003-2015 </a:t>
            </a:r>
            <a:r>
              <a:rPr lang="ru-RU" dirty="0" err="1"/>
              <a:t>гг</a:t>
            </a:r>
            <a:r>
              <a:rPr lang="ru-RU" dirty="0"/>
              <a:t> </a:t>
            </a:r>
            <a:r>
              <a:rPr lang="ru-RU" dirty="0" smtClean="0"/>
              <a:t>(например,  </a:t>
            </a:r>
            <a:r>
              <a:rPr lang="en-US" dirty="0" smtClean="0"/>
              <a:t>GGL M08 3</a:t>
            </a:r>
            <a:r>
              <a:rPr lang="ru-RU" dirty="0" smtClean="0"/>
              <a:t>173</a:t>
            </a:r>
            <a:r>
              <a:rPr lang="en-US" dirty="0" smtClean="0"/>
              <a:t>G)</a:t>
            </a:r>
            <a:r>
              <a:rPr lang="ru-RU" dirty="0" smtClean="0"/>
              <a:t> - </a:t>
            </a:r>
            <a:r>
              <a:rPr lang="ru-RU" dirty="0" smtClean="0">
                <a:hlinkClick r:id="rId3" action="ppaction://hlinksldjump"/>
              </a:rPr>
              <a:t>Медь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62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671226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r>
              <a:rPr lang="ru-RU" sz="1600" kern="0" dirty="0" smtClean="0"/>
              <a:t>Накладки для окна</a:t>
            </a:r>
            <a:r>
              <a:rPr lang="en-US" sz="2400" kern="0" dirty="0" smtClean="0"/>
              <a:t/>
            </a:r>
            <a:br>
              <a:rPr lang="en-US" sz="2400" kern="0" dirty="0" smtClean="0"/>
            </a:br>
            <a:r>
              <a:rPr lang="ru-RU" sz="2400" dirty="0"/>
              <a:t>Перекрывающая накладка поворотной створки</a:t>
            </a:r>
            <a:endParaRPr lang="ru-RU" sz="2400" dirty="0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2000232" y="400050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4348" y="2143116"/>
            <a:ext cx="1428760" cy="2857544"/>
            <a:chOff x="4429124" y="1142960"/>
            <a:chExt cx="2870200" cy="5307038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429356" y="5357802"/>
              <a:ext cx="428628" cy="5715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3" name="Picture 4" descr="240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1357298"/>
              <a:ext cx="2870200" cy="509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6000728" y="1142960"/>
              <a:ext cx="1071570" cy="482917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3781460"/>
          </a:xfrm>
        </p:spPr>
        <p:txBody>
          <a:bodyPr/>
          <a:lstStyle/>
          <a:p>
            <a:r>
              <a:rPr lang="ru-RU" dirty="0" smtClean="0"/>
              <a:t>1992-2003 </a:t>
            </a:r>
            <a:r>
              <a:rPr lang="ru-RU" dirty="0" err="1" smtClean="0"/>
              <a:t>гг</a:t>
            </a:r>
            <a:r>
              <a:rPr lang="ru-RU" dirty="0" smtClean="0"/>
              <a:t> (например,  </a:t>
            </a:r>
            <a:r>
              <a:rPr lang="en-US" dirty="0" smtClean="0"/>
              <a:t>GGL 308 3059)</a:t>
            </a:r>
            <a:r>
              <a:rPr lang="ru-RU" dirty="0" smtClean="0"/>
              <a:t> - </a:t>
            </a:r>
            <a:r>
              <a:rPr lang="ru-RU" dirty="0" smtClean="0">
                <a:hlinkClick r:id="rId2" action="ppaction://hlinksldjump"/>
              </a:rPr>
              <a:t>Алюминий</a:t>
            </a:r>
            <a:endParaRPr lang="ru-RU" dirty="0" smtClean="0"/>
          </a:p>
          <a:p>
            <a:r>
              <a:rPr lang="ru-RU" dirty="0"/>
              <a:t>1992-2003 </a:t>
            </a:r>
            <a:r>
              <a:rPr lang="ru-RU" dirty="0" err="1"/>
              <a:t>гг</a:t>
            </a:r>
            <a:r>
              <a:rPr lang="ru-RU" dirty="0"/>
              <a:t> </a:t>
            </a:r>
            <a:r>
              <a:rPr lang="ru-RU" dirty="0" smtClean="0"/>
              <a:t>(например,  </a:t>
            </a:r>
            <a:r>
              <a:rPr lang="en-US" dirty="0" smtClean="0"/>
              <a:t>GGL 308 3159)</a:t>
            </a:r>
            <a:r>
              <a:rPr lang="ru-RU" dirty="0" smtClean="0"/>
              <a:t>- </a:t>
            </a:r>
            <a:r>
              <a:rPr lang="ru-RU" dirty="0" smtClean="0">
                <a:hlinkClick r:id="rId3" action="ppaction://hlinksldjump"/>
              </a:rPr>
              <a:t>Медь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63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842965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r>
              <a:rPr lang="ru-RU" sz="1600" kern="0" dirty="0" smtClean="0"/>
              <a:t>Накладки для окна</a:t>
            </a:r>
            <a:r>
              <a:rPr lang="en-US" sz="2400" kern="0" dirty="0" smtClean="0"/>
              <a:t/>
            </a:r>
            <a:br>
              <a:rPr lang="en-US" sz="2400" kern="0" dirty="0" smtClean="0"/>
            </a:br>
            <a:r>
              <a:rPr lang="ru-RU" sz="2400" dirty="0"/>
              <a:t>Перекрывающая накладка поворотной створки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00232" y="400050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4348" y="2143116"/>
            <a:ext cx="1428760" cy="2857544"/>
            <a:chOff x="4429124" y="1142960"/>
            <a:chExt cx="2870200" cy="5307038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429356" y="5357802"/>
              <a:ext cx="428628" cy="5715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3" name="Picture 4" descr="240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1357298"/>
              <a:ext cx="2870200" cy="509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6000728" y="1142960"/>
              <a:ext cx="1071570" cy="482917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/>
              <a:t>Перекрывающая накладка поворотной </a:t>
            </a:r>
            <a:r>
              <a:rPr lang="ru-RU" sz="2000" dirty="0" smtClean="0"/>
              <a:t>створки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(правая изнутри)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/>
              <a:t>2003-2015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M08 3</a:t>
            </a:r>
            <a:r>
              <a:rPr lang="ru-RU" sz="1600" dirty="0" smtClean="0"/>
              <a:t>1</a:t>
            </a:r>
            <a:r>
              <a:rPr lang="en-US" sz="1600" dirty="0" smtClean="0"/>
              <a:t>73G)</a:t>
            </a:r>
            <a:r>
              <a:rPr lang="ru-RU" sz="1600" dirty="0" smtClean="0"/>
              <a:t> - Медь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64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7000892" y="1500174"/>
            <a:ext cx="1143008" cy="2286040"/>
            <a:chOff x="4429124" y="1142960"/>
            <a:chExt cx="2870200" cy="530703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429356" y="5357802"/>
              <a:ext cx="428628" cy="5715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4" name="Picture 4" descr="240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1357298"/>
              <a:ext cx="2870200" cy="509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3"/>
            <p:cNvSpPr>
              <a:spLocks noChangeArrowheads="1"/>
            </p:cNvSpPr>
            <p:nvPr/>
          </p:nvSpPr>
          <p:spPr bwMode="auto">
            <a:xfrm>
              <a:off x="6000728" y="1142960"/>
              <a:ext cx="1071570" cy="482917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47663" y="1844824"/>
            <a:ext cx="843915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GGL, GGU</a:t>
            </a:r>
            <a:r>
              <a:rPr lang="ru-RU" kern="0" dirty="0" smtClean="0">
                <a:latin typeface="+mn-lt"/>
              </a:rPr>
              <a:t>, </a:t>
            </a:r>
            <a:r>
              <a:rPr lang="en-US" kern="0" dirty="0" smtClean="0">
                <a:latin typeface="+mn-lt"/>
              </a:rPr>
              <a:t>GPL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C02 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60010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R-02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C04, F04, M04,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P04, U04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60010R-04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C06, F06, M06, P06, S06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60010R-06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F08, M08, P08, S08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, U08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60010R-08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M10, P10, S10, U10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60010R-10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/>
              <a:t>Перекрывающая накладка поворотной створки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(правая изнутри)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/>
              <a:t>1992-2003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308 3059)</a:t>
            </a:r>
            <a:r>
              <a:rPr lang="ru-RU" sz="1600" dirty="0" smtClean="0"/>
              <a:t> - Алюминий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65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772816"/>
            <a:ext cx="843915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GZL, GGL: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102 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60200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RA02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304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60200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RA04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		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306, 606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60200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RA06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	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308, 408, 608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60200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RA08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310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60200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RA10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000892" y="1500174"/>
            <a:ext cx="1143008" cy="2286040"/>
            <a:chOff x="4429124" y="1142960"/>
            <a:chExt cx="2870200" cy="530703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429356" y="5357802"/>
              <a:ext cx="428628" cy="5715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4" name="Picture 4" descr="240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1357298"/>
              <a:ext cx="2870200" cy="509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3"/>
            <p:cNvSpPr>
              <a:spLocks noChangeArrowheads="1"/>
            </p:cNvSpPr>
            <p:nvPr/>
          </p:nvSpPr>
          <p:spPr bwMode="auto">
            <a:xfrm>
              <a:off x="6000728" y="1142960"/>
              <a:ext cx="1071570" cy="482917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/>
              <a:t>Перекрывающая накладка поворотной створки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(правая изнутри)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/>
              <a:t>1992-2003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308 3</a:t>
            </a:r>
            <a:r>
              <a:rPr lang="ru-RU" sz="1600" dirty="0" smtClean="0"/>
              <a:t>1</a:t>
            </a:r>
            <a:r>
              <a:rPr lang="en-US" sz="1600" dirty="0" smtClean="0"/>
              <a:t>59)</a:t>
            </a:r>
            <a:r>
              <a:rPr lang="ru-RU" sz="1600" dirty="0" smtClean="0"/>
              <a:t> - Медь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66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844824"/>
            <a:ext cx="843915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GGL: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102 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61200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RA02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304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61200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RA04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		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306, 606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61200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RA06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	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308, 408, 608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61200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RA08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310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61200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RA10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7000892" y="1500174"/>
            <a:ext cx="1143008" cy="2286040"/>
            <a:chOff x="4429124" y="1142960"/>
            <a:chExt cx="2870200" cy="530703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429356" y="5357802"/>
              <a:ext cx="428628" cy="5715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4" name="Picture 4" descr="240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1357298"/>
              <a:ext cx="2870200" cy="509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3"/>
            <p:cNvSpPr>
              <a:spLocks noChangeArrowheads="1"/>
            </p:cNvSpPr>
            <p:nvPr/>
          </p:nvSpPr>
          <p:spPr bwMode="auto">
            <a:xfrm>
              <a:off x="6000728" y="1142960"/>
              <a:ext cx="1071570" cy="482917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3302035"/>
          </a:xfrm>
        </p:spPr>
        <p:txBody>
          <a:bodyPr/>
          <a:lstStyle/>
          <a:p>
            <a:r>
              <a:rPr lang="en-US" dirty="0"/>
              <a:t>VELUX OPTIMA (</a:t>
            </a:r>
            <a:r>
              <a:rPr lang="ru-RU" dirty="0"/>
              <a:t>например, </a:t>
            </a:r>
            <a:r>
              <a:rPr lang="en-US" dirty="0"/>
              <a:t>GLR MR08 3073IS) – </a:t>
            </a:r>
            <a:r>
              <a:rPr lang="en-US" dirty="0">
                <a:hlinkClick r:id="rId2" action="ppaction://hlinksldjump"/>
              </a:rPr>
              <a:t>GLR, GLP</a:t>
            </a:r>
            <a:endParaRPr lang="en-US" dirty="0"/>
          </a:p>
          <a:p>
            <a:r>
              <a:rPr lang="en-US" dirty="0"/>
              <a:t>VELUX OPTIMA (</a:t>
            </a:r>
            <a:r>
              <a:rPr lang="ru-RU" dirty="0"/>
              <a:t>например, </a:t>
            </a:r>
            <a:r>
              <a:rPr lang="en-US" dirty="0"/>
              <a:t>GZR MR08 3050) - </a:t>
            </a:r>
            <a:r>
              <a:rPr lang="en-US" dirty="0">
                <a:hlinkClick r:id="rId3" action="ppaction://hlinksldjump"/>
              </a:rPr>
              <a:t>GZR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VELUX PREMIUM (</a:t>
            </a:r>
            <a:r>
              <a:rPr lang="ru-RU" dirty="0">
                <a:hlinkClick r:id="rId4" action="ppaction://hlinksldjump"/>
              </a:rPr>
              <a:t>например, </a:t>
            </a:r>
            <a:r>
              <a:rPr lang="en-US" dirty="0">
                <a:hlinkClick r:id="rId4" action="ppaction://hlinksldjump"/>
              </a:rPr>
              <a:t>GGL MK08 3070)</a:t>
            </a:r>
            <a:endParaRPr lang="en-US" dirty="0"/>
          </a:p>
          <a:p>
            <a:r>
              <a:rPr lang="ru-RU" dirty="0" smtClean="0">
                <a:hlinkClick r:id="rId5" action="ppaction://hlinksldjump"/>
              </a:rPr>
              <a:t>2003-2015 </a:t>
            </a:r>
            <a:r>
              <a:rPr lang="ru-RU" dirty="0" err="1" smtClean="0">
                <a:hlinkClick r:id="rId5" action="ppaction://hlinksldjump"/>
              </a:rPr>
              <a:t>гг</a:t>
            </a:r>
            <a:r>
              <a:rPr lang="ru-RU" dirty="0" smtClean="0">
                <a:hlinkClick r:id="rId5" action="ppaction://hlinksldjump"/>
              </a:rPr>
              <a:t> (например,  </a:t>
            </a:r>
            <a:r>
              <a:rPr lang="en-US" dirty="0" smtClean="0">
                <a:hlinkClick r:id="rId5" action="ppaction://hlinksldjump"/>
              </a:rPr>
              <a:t>GGL M08 3073G)</a:t>
            </a:r>
            <a:endParaRPr lang="en-US" dirty="0" smtClean="0"/>
          </a:p>
          <a:p>
            <a:r>
              <a:rPr lang="ru-RU" dirty="0" smtClean="0">
                <a:hlinkClick r:id="rId6" action="ppaction://hlinksldjump"/>
              </a:rPr>
              <a:t>1992-2003 </a:t>
            </a:r>
            <a:r>
              <a:rPr lang="ru-RU" dirty="0" err="1" smtClean="0">
                <a:hlinkClick r:id="rId6" action="ppaction://hlinksldjump"/>
              </a:rPr>
              <a:t>гг</a:t>
            </a:r>
            <a:r>
              <a:rPr lang="ru-RU" dirty="0" smtClean="0">
                <a:hlinkClick r:id="rId6" action="ppaction://hlinksldjump"/>
              </a:rPr>
              <a:t> (например,  </a:t>
            </a:r>
            <a:r>
              <a:rPr lang="en-US" dirty="0" smtClean="0">
                <a:hlinkClick r:id="rId6" action="ppaction://hlinksldjump"/>
              </a:rPr>
              <a:t>GGL 308 3059)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67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7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813120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Накладки для окна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400" dirty="0"/>
              <a:t>Перекрывающая накладка поворотной створки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424064" y="2315342"/>
            <a:ext cx="1521565" cy="2714643"/>
            <a:chOff x="5857884" y="2214554"/>
            <a:chExt cx="1878755" cy="3476633"/>
          </a:xfrm>
        </p:grpSpPr>
        <p:pic>
          <p:nvPicPr>
            <p:cNvPr id="8193" name="Picture 1" descr="2401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2214554"/>
              <a:ext cx="1878755" cy="3476633"/>
            </a:xfrm>
            <a:prstGeom prst="rect">
              <a:avLst/>
            </a:prstGeom>
            <a:noFill/>
          </p:spPr>
        </p:pic>
        <p:sp>
          <p:nvSpPr>
            <p:cNvPr id="8194" name="Oval 2"/>
            <p:cNvSpPr>
              <a:spLocks noChangeArrowheads="1"/>
            </p:cNvSpPr>
            <p:nvPr/>
          </p:nvSpPr>
          <p:spPr bwMode="auto">
            <a:xfrm>
              <a:off x="7000892" y="2214554"/>
              <a:ext cx="658830" cy="309880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5762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521495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9" action="ppaction://hlinksldjump"/>
              </a:rPr>
              <a:t>Посмотреть различия в кодах продуктовых линеек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0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404664"/>
            <a:ext cx="7032625" cy="1331899"/>
          </a:xfrm>
        </p:spPr>
        <p:txBody>
          <a:bodyPr/>
          <a:lstStyle/>
          <a:p>
            <a:r>
              <a:rPr lang="da-DK" sz="1600" dirty="0" err="1" smtClean="0"/>
              <a:t>Накладки</a:t>
            </a:r>
            <a:r>
              <a:rPr lang="da-DK" sz="1600" dirty="0" smtClean="0"/>
              <a:t> </a:t>
            </a:r>
            <a:r>
              <a:rPr lang="da-DK" sz="1600" dirty="0" err="1" smtClean="0"/>
              <a:t>для</a:t>
            </a:r>
            <a:r>
              <a:rPr lang="da-DK" sz="1600" dirty="0" smtClean="0"/>
              <a:t> </a:t>
            </a:r>
            <a:r>
              <a:rPr lang="da-DK" sz="1600" dirty="0" err="1" smtClean="0"/>
              <a:t>окна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000" dirty="0" err="1" smtClean="0"/>
              <a:t>Перекрывающая</a:t>
            </a:r>
            <a:r>
              <a:rPr lang="da-DK" sz="2000" dirty="0" smtClean="0"/>
              <a:t> </a:t>
            </a:r>
            <a:r>
              <a:rPr lang="da-DK" sz="2000" dirty="0" err="1" smtClean="0"/>
              <a:t>накладка</a:t>
            </a:r>
            <a:r>
              <a:rPr lang="da-DK" sz="2000" dirty="0" smtClean="0"/>
              <a:t> </a:t>
            </a:r>
            <a:r>
              <a:rPr lang="da-DK" sz="2000" dirty="0" err="1" smtClean="0"/>
              <a:t>поворотной</a:t>
            </a:r>
            <a:r>
              <a:rPr lang="da-DK" sz="2000" dirty="0" smtClean="0"/>
              <a:t> </a:t>
            </a:r>
            <a:r>
              <a:rPr lang="da-DK" sz="2000" dirty="0" err="1" smtClean="0"/>
              <a:t>створки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>
                <a:solidFill>
                  <a:srgbClr val="FF0000"/>
                </a:solidFill>
              </a:rPr>
              <a:t>(</a:t>
            </a:r>
            <a:r>
              <a:rPr lang="da-DK" sz="2000" dirty="0" err="1" smtClean="0">
                <a:solidFill>
                  <a:srgbClr val="FF0000"/>
                </a:solidFill>
              </a:rPr>
              <a:t>левая</a:t>
            </a:r>
            <a:r>
              <a:rPr lang="da-DK" sz="2000" dirty="0" smtClean="0">
                <a:solidFill>
                  <a:srgbClr val="FF0000"/>
                </a:solidFill>
              </a:rPr>
              <a:t> </a:t>
            </a:r>
            <a:r>
              <a:rPr lang="da-DK" sz="2000" dirty="0" err="1" smtClean="0">
                <a:solidFill>
                  <a:srgbClr val="FF0000"/>
                </a:solidFill>
              </a:rPr>
              <a:t>изнутри</a:t>
            </a:r>
            <a:r>
              <a:rPr lang="da-DK" sz="2000" dirty="0" smtClean="0">
                <a:solidFill>
                  <a:srgbClr val="FF0000"/>
                </a:solidFill>
              </a:rPr>
              <a:t>)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1600" dirty="0" smtClean="0"/>
              <a:t>VELUX OPTIMA (</a:t>
            </a:r>
            <a:r>
              <a:rPr lang="da-DK" sz="1600" dirty="0" err="1" smtClean="0"/>
              <a:t>например</a:t>
            </a:r>
            <a:r>
              <a:rPr lang="da-DK" sz="1600" dirty="0" smtClean="0"/>
              <a:t>, GZR MR08 3050) – GLR, GLP</a:t>
            </a:r>
            <a:endParaRPr lang="da-DK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68</a:t>
            </a:fld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47663" y="2488102"/>
            <a:ext cx="8439150" cy="266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lang="da-DK" kern="0" dirty="0" smtClean="0"/>
              <a:t>GLR, GLP: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CR02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	</a:t>
            </a: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</a:rPr>
              <a:t>76124L-020</a:t>
            </a:r>
            <a:endParaRPr lang="da-DK" sz="1400" kern="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CR04, FR04, MR04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76124L-040</a:t>
            </a:r>
            <a:endParaRPr lang="da-DK" sz="1400" kern="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FR06, MR06, PR06, SR06	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76124L-060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MR08, PR08, SR08 	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76124L-080</a:t>
            </a:r>
            <a:endParaRPr lang="da-DK" sz="1400" kern="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MR10	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76124L-100</a:t>
            </a:r>
            <a:endParaRPr lang="da-DK" sz="14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22401" y="2488102"/>
            <a:ext cx="1164375" cy="2286016"/>
            <a:chOff x="5857884" y="2214554"/>
            <a:chExt cx="1878755" cy="3476633"/>
          </a:xfrm>
        </p:grpSpPr>
        <p:pic>
          <p:nvPicPr>
            <p:cNvPr id="12" name="Picture 1" descr="240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2214554"/>
              <a:ext cx="1878755" cy="3476633"/>
            </a:xfrm>
            <a:prstGeom prst="rect">
              <a:avLst/>
            </a:prstGeom>
            <a:noFill/>
          </p:spPr>
        </p:pic>
        <p:sp>
          <p:nvSpPr>
            <p:cNvPr id="17" name="Oval 2"/>
            <p:cNvSpPr>
              <a:spLocks noChangeArrowheads="1"/>
            </p:cNvSpPr>
            <p:nvPr/>
          </p:nvSpPr>
          <p:spPr bwMode="auto">
            <a:xfrm>
              <a:off x="7000892" y="2214554"/>
              <a:ext cx="658830" cy="309880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hlinkClick r:id="rId6" action="ppaction://hlinksldjump"/>
              </a:rPr>
              <a:t>Вернуться</a:t>
            </a:r>
            <a:r>
              <a:rPr lang="da-DK" dirty="0" smtClean="0">
                <a:hlinkClick r:id="rId6" action="ppaction://hlinksldjump"/>
              </a:rPr>
              <a:t> к </a:t>
            </a:r>
            <a:r>
              <a:rPr lang="da-DK" dirty="0" err="1" smtClean="0">
                <a:hlinkClick r:id="rId6" action="ppaction://hlinksldjump"/>
              </a:rPr>
              <a:t>окнам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87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404664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/>
              <a:t>Перекрывающая накладка поворотной </a:t>
            </a:r>
            <a:r>
              <a:rPr lang="ru-RU" sz="2000" dirty="0" smtClean="0"/>
              <a:t>створки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(левая изнутри)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/>
              <a:t>VELUX OPTIMA (</a:t>
            </a:r>
            <a:r>
              <a:rPr lang="ru-RU" sz="1600" dirty="0"/>
              <a:t>например, </a:t>
            </a:r>
            <a:r>
              <a:rPr lang="en-US" sz="1600" dirty="0"/>
              <a:t>GZR MR08 3050</a:t>
            </a:r>
            <a:r>
              <a:rPr lang="en-US" sz="1600" dirty="0" smtClean="0"/>
              <a:t>) – GZR  </a:t>
            </a:r>
            <a:r>
              <a:rPr lang="ru-RU" sz="1600" dirty="0"/>
              <a:t>и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2003-2015 </a:t>
            </a:r>
            <a:r>
              <a:rPr lang="ru-RU" sz="1600" dirty="0" err="1"/>
              <a:t>гг</a:t>
            </a:r>
            <a:r>
              <a:rPr lang="ru-RU" sz="1600" dirty="0"/>
              <a:t> (например,  </a:t>
            </a:r>
            <a:r>
              <a:rPr lang="en-US" sz="1600" dirty="0"/>
              <a:t>GGL M08 3073G)</a:t>
            </a:r>
            <a:r>
              <a:rPr lang="ru-RU" sz="1600" dirty="0"/>
              <a:t> - Алюминий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69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47663" y="2488102"/>
            <a:ext cx="8439150" cy="266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lang="en-US" kern="0" dirty="0"/>
              <a:t>GZR, GZL, GGL, GGU</a:t>
            </a:r>
            <a:r>
              <a:rPr lang="ru-RU" kern="0" dirty="0"/>
              <a:t>, </a:t>
            </a:r>
            <a:r>
              <a:rPr lang="en-US" kern="0" dirty="0"/>
              <a:t>GPL: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</a:rPr>
              <a:t>CR02, C02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60010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L-020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</a:rPr>
              <a:t>CR04, FR04, MR04, C04, F04, M04, P04, U04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60010L-040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</a:rPr>
              <a:t>FR06, MR06, PR06, SR06, C06, F06, M06, P06, S06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60010L-060 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</a:rPr>
              <a:t>MR08, F08, M08, P08, S08, U08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60010L-080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M10, P10, S10, U10	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60010L-100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22401" y="2488102"/>
            <a:ext cx="1164375" cy="2286016"/>
            <a:chOff x="5857884" y="2214554"/>
            <a:chExt cx="1878755" cy="3476633"/>
          </a:xfrm>
        </p:grpSpPr>
        <p:pic>
          <p:nvPicPr>
            <p:cNvPr id="12" name="Picture 1" descr="24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2214554"/>
              <a:ext cx="1878755" cy="3476633"/>
            </a:xfrm>
            <a:prstGeom prst="rect">
              <a:avLst/>
            </a:prstGeom>
            <a:noFill/>
          </p:spPr>
        </p:pic>
        <p:sp>
          <p:nvSpPr>
            <p:cNvPr id="17" name="Oval 2"/>
            <p:cNvSpPr>
              <a:spLocks noChangeArrowheads="1"/>
            </p:cNvSpPr>
            <p:nvPr/>
          </p:nvSpPr>
          <p:spPr bwMode="auto">
            <a:xfrm>
              <a:off x="7000892" y="2214554"/>
              <a:ext cx="658830" cy="309880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Вентиляционный клапан</a:t>
            </a:r>
            <a:r>
              <a:rPr lang="en-US" dirty="0" smtClean="0"/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2003-2015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гг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GGL, GPL:</a:t>
            </a: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C02, C04				750014C3</a:t>
            </a: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F04, F06				750014F3</a:t>
            </a: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M04, M06, M08, M10, M12		750014M3</a:t>
            </a: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P06, P08, P10			750014P3</a:t>
            </a: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S06, S08, S10			750014S3</a:t>
            </a: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U04, U08, U10			750014U3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GGU, GPU:</a:t>
            </a: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C02, C04				753180C</a:t>
            </a: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F04, F06				753180F</a:t>
            </a: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M04, M06, M08, M10, M12		7531803</a:t>
            </a: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P06, P08, P10			7531804</a:t>
            </a: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S06, S08, S10			7531806</a:t>
            </a:r>
          </a:p>
          <a:p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933" y="1428736"/>
            <a:ext cx="185069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495" y="3500438"/>
            <a:ext cx="198240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1"/>
            <a:ext cx="8439150" cy="3577952"/>
          </a:xfrm>
        </p:spPr>
        <p:txBody>
          <a:bodyPr/>
          <a:lstStyle/>
          <a:p>
            <a:r>
              <a:rPr lang="ru-RU" dirty="0"/>
              <a:t>VELUX PREMIUM (например,  GGL MK08 3070) - </a:t>
            </a:r>
            <a:r>
              <a:rPr lang="ru-RU" dirty="0">
                <a:hlinkClick r:id="rId3" action="ppaction://hlinksldjump"/>
              </a:rPr>
              <a:t>Алюминий</a:t>
            </a:r>
            <a:endParaRPr lang="ru-RU" dirty="0"/>
          </a:p>
          <a:p>
            <a:r>
              <a:rPr lang="ru-RU" dirty="0"/>
              <a:t>VELUX PREMIUM (например,  GGL MK08 3170) - </a:t>
            </a:r>
            <a:r>
              <a:rPr lang="ru-RU" dirty="0">
                <a:hlinkClick r:id="rId4" action="ppaction://hlinksldjump"/>
              </a:rPr>
              <a:t>Медь</a:t>
            </a:r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70</a:t>
            </a:fld>
            <a:endParaRPr lang="ru-RU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5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671226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r>
              <a:rPr lang="ru-RU" sz="1600" kern="0" dirty="0" smtClean="0"/>
              <a:t>Накладки для окна</a:t>
            </a:r>
            <a:r>
              <a:rPr lang="ru-RU" sz="2400" kern="0" dirty="0" smtClean="0"/>
              <a:t/>
            </a:r>
            <a:br>
              <a:rPr lang="ru-RU" sz="2400" kern="0" dirty="0" smtClean="0"/>
            </a:br>
            <a:r>
              <a:rPr lang="ru-RU" sz="2400" dirty="0" smtClean="0"/>
              <a:t>Перекрывающая накладка поворотной створки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00232" y="400050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  <p:grpSp>
        <p:nvGrpSpPr>
          <p:cNvPr id="16" name="Group 15"/>
          <p:cNvGrpSpPr/>
          <p:nvPr/>
        </p:nvGrpSpPr>
        <p:grpSpPr>
          <a:xfrm>
            <a:off x="6424064" y="2315342"/>
            <a:ext cx="1521565" cy="2714643"/>
            <a:chOff x="5857884" y="2214554"/>
            <a:chExt cx="1878755" cy="3476633"/>
          </a:xfrm>
        </p:grpSpPr>
        <p:pic>
          <p:nvPicPr>
            <p:cNvPr id="17" name="Picture 1" descr="240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2214554"/>
              <a:ext cx="1878755" cy="3476633"/>
            </a:xfrm>
            <a:prstGeom prst="rect">
              <a:avLst/>
            </a:prstGeom>
            <a:noFill/>
          </p:spPr>
        </p:pic>
        <p:sp>
          <p:nvSpPr>
            <p:cNvPr id="18" name="Oval 2"/>
            <p:cNvSpPr>
              <a:spLocks noChangeArrowheads="1"/>
            </p:cNvSpPr>
            <p:nvPr/>
          </p:nvSpPr>
          <p:spPr bwMode="auto">
            <a:xfrm>
              <a:off x="7000892" y="2214554"/>
              <a:ext cx="658830" cy="309880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854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7541" y="568636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Перекрывающая накладка поворотной створки</a:t>
            </a:r>
            <a:br>
              <a:rPr lang="ru-RU" sz="2000" dirty="0" smtClean="0"/>
            </a:br>
            <a:r>
              <a:rPr lang="ru-RU" sz="2000" dirty="0">
                <a:solidFill>
                  <a:srgbClr val="FF0000"/>
                </a:solidFill>
              </a:rPr>
              <a:t>(левая изнутри)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1600" dirty="0" smtClean="0"/>
              <a:t>VELUX PREMIUM (например, GGL MK08 3070) – Алюминий</a:t>
            </a:r>
            <a:endParaRPr lang="ru-RU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71</a:t>
            </a:fld>
            <a:endParaRPr lang="ru-RU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67541" y="2488392"/>
            <a:ext cx="8439150" cy="232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GGL, GGU,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GPL, GPU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CK02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-K020</a:t>
            </a:r>
            <a:endParaRPr lang="ru-RU" sz="1400" dirty="0" smtClean="0"/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CK04, FK04, MK04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-K040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FK06, MK06, PK06, SK06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-K060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MK08, PK08, SK08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-K080</a:t>
            </a:r>
            <a:endParaRPr lang="ru-RU" sz="1400" dirty="0" smtClean="0"/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MK10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-K100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24064" y="2315342"/>
            <a:ext cx="1521565" cy="2714643"/>
            <a:chOff x="5857884" y="2214554"/>
            <a:chExt cx="1878755" cy="3476633"/>
          </a:xfrm>
        </p:grpSpPr>
        <p:pic>
          <p:nvPicPr>
            <p:cNvPr id="18" name="Picture 1" descr="240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2214554"/>
              <a:ext cx="1878755" cy="3476633"/>
            </a:xfrm>
            <a:prstGeom prst="rect">
              <a:avLst/>
            </a:prstGeom>
            <a:noFill/>
          </p:spPr>
        </p:pic>
        <p:sp>
          <p:nvSpPr>
            <p:cNvPr id="19" name="Oval 2"/>
            <p:cNvSpPr>
              <a:spLocks noChangeArrowheads="1"/>
            </p:cNvSpPr>
            <p:nvPr/>
          </p:nvSpPr>
          <p:spPr bwMode="auto">
            <a:xfrm>
              <a:off x="7000892" y="2214554"/>
              <a:ext cx="658830" cy="309880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328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7541" y="568636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Перекрывающая накладка поворотной створки</a:t>
            </a:r>
            <a:br>
              <a:rPr lang="ru-RU" sz="2000" dirty="0" smtClean="0"/>
            </a:br>
            <a:r>
              <a:rPr lang="ru-RU" sz="2000" dirty="0">
                <a:solidFill>
                  <a:srgbClr val="FF0000"/>
                </a:solidFill>
              </a:rPr>
              <a:t>(левая изнутри)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1600" dirty="0" smtClean="0"/>
              <a:t>VELUX PREMIUM (например, GGL MK08 3170) - Медь</a:t>
            </a:r>
            <a:endParaRPr lang="ru-RU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72</a:t>
            </a:fld>
            <a:endParaRPr lang="ru-RU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67541" y="2488392"/>
            <a:ext cx="8439150" cy="232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GGL, GGU,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GPL, GPU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CK02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-K021</a:t>
            </a:r>
            <a:endParaRPr lang="ru-RU" sz="1400" dirty="0" smtClean="0"/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CK04, FK04, MK04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-K041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FK06, MK06, PK06, SK06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-K061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MK08, PK08, SK08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-K081</a:t>
            </a:r>
            <a:endParaRPr lang="ru-RU" sz="1400" dirty="0" smtClean="0"/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MK10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-K101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24064" y="2315342"/>
            <a:ext cx="1521565" cy="2714643"/>
            <a:chOff x="5857884" y="2214554"/>
            <a:chExt cx="1878755" cy="3476633"/>
          </a:xfrm>
        </p:grpSpPr>
        <p:pic>
          <p:nvPicPr>
            <p:cNvPr id="18" name="Picture 1" descr="240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2214554"/>
              <a:ext cx="1878755" cy="3476633"/>
            </a:xfrm>
            <a:prstGeom prst="rect">
              <a:avLst/>
            </a:prstGeom>
            <a:noFill/>
          </p:spPr>
        </p:pic>
        <p:sp>
          <p:nvSpPr>
            <p:cNvPr id="19" name="Oval 2"/>
            <p:cNvSpPr>
              <a:spLocks noChangeArrowheads="1"/>
            </p:cNvSpPr>
            <p:nvPr/>
          </p:nvSpPr>
          <p:spPr bwMode="auto">
            <a:xfrm>
              <a:off x="7000892" y="2214554"/>
              <a:ext cx="658830" cy="309880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073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2003-2015 </a:t>
            </a:r>
            <a:r>
              <a:rPr lang="ru-RU" dirty="0" err="1" smtClean="0"/>
              <a:t>гг</a:t>
            </a:r>
            <a:r>
              <a:rPr lang="ru-RU" dirty="0" smtClean="0"/>
              <a:t> (например,  </a:t>
            </a:r>
            <a:r>
              <a:rPr lang="en-US" dirty="0" smtClean="0"/>
              <a:t>GGL M08 3073G)</a:t>
            </a:r>
            <a:r>
              <a:rPr lang="ru-RU" dirty="0" smtClean="0"/>
              <a:t> - </a:t>
            </a:r>
            <a:r>
              <a:rPr lang="ru-RU" dirty="0" smtClean="0">
                <a:hlinkClick r:id="rId2" action="ppaction://hlinksldjump"/>
              </a:rPr>
              <a:t>Алюминий</a:t>
            </a:r>
            <a:endParaRPr lang="ru-RU" dirty="0" smtClean="0"/>
          </a:p>
          <a:p>
            <a:r>
              <a:rPr lang="ru-RU" dirty="0" smtClean="0"/>
              <a:t>2003-2015 </a:t>
            </a:r>
            <a:r>
              <a:rPr lang="ru-RU" dirty="0" err="1" smtClean="0"/>
              <a:t>гг</a:t>
            </a:r>
            <a:r>
              <a:rPr lang="ru-RU" dirty="0" smtClean="0"/>
              <a:t> (например,  </a:t>
            </a:r>
            <a:r>
              <a:rPr lang="en-US" dirty="0" smtClean="0"/>
              <a:t>GGL M08 3</a:t>
            </a:r>
            <a:r>
              <a:rPr lang="ru-RU" dirty="0" smtClean="0"/>
              <a:t>173</a:t>
            </a:r>
            <a:r>
              <a:rPr lang="en-US" dirty="0" smtClean="0"/>
              <a:t>G)</a:t>
            </a:r>
            <a:r>
              <a:rPr lang="ru-RU" dirty="0" smtClean="0"/>
              <a:t> - </a:t>
            </a:r>
            <a:r>
              <a:rPr lang="ru-RU" dirty="0" smtClean="0">
                <a:hlinkClick r:id="rId3" action="ppaction://hlinksldjump"/>
              </a:rPr>
              <a:t>Медь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73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671226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r>
              <a:rPr lang="ru-RU" sz="1600" kern="0" dirty="0" smtClean="0"/>
              <a:t>Накладки для окна</a:t>
            </a:r>
            <a:r>
              <a:rPr lang="en-US" sz="2400" kern="0" dirty="0" smtClean="0"/>
              <a:t/>
            </a:r>
            <a:br>
              <a:rPr lang="en-US" sz="2400" kern="0" dirty="0" smtClean="0"/>
            </a:br>
            <a:r>
              <a:rPr lang="ru-RU" sz="2400" dirty="0"/>
              <a:t>Перекрывающая накладка поворотной створки</a:t>
            </a:r>
            <a:endParaRPr lang="ru-RU" sz="2400" dirty="0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2000232" y="400050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28662" y="2214554"/>
            <a:ext cx="1521565" cy="2714643"/>
            <a:chOff x="5857884" y="2214554"/>
            <a:chExt cx="1878755" cy="3476633"/>
          </a:xfrm>
        </p:grpSpPr>
        <p:pic>
          <p:nvPicPr>
            <p:cNvPr id="15" name="Picture 1" descr="240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2214554"/>
              <a:ext cx="1878755" cy="3476633"/>
            </a:xfrm>
            <a:prstGeom prst="rect">
              <a:avLst/>
            </a:prstGeom>
            <a:noFill/>
          </p:spPr>
        </p:pic>
        <p:sp>
          <p:nvSpPr>
            <p:cNvPr id="16" name="Oval 2"/>
            <p:cNvSpPr>
              <a:spLocks noChangeArrowheads="1"/>
            </p:cNvSpPr>
            <p:nvPr/>
          </p:nvSpPr>
          <p:spPr bwMode="auto">
            <a:xfrm>
              <a:off x="7000892" y="2214554"/>
              <a:ext cx="658830" cy="309880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1992-2003 </a:t>
            </a:r>
            <a:r>
              <a:rPr lang="ru-RU" dirty="0" err="1" smtClean="0"/>
              <a:t>гг</a:t>
            </a:r>
            <a:r>
              <a:rPr lang="ru-RU" dirty="0" smtClean="0"/>
              <a:t> (например,  </a:t>
            </a:r>
            <a:r>
              <a:rPr lang="en-US" dirty="0" smtClean="0"/>
              <a:t>GGL 308 3059)</a:t>
            </a:r>
            <a:r>
              <a:rPr lang="ru-RU" dirty="0" smtClean="0"/>
              <a:t> - </a:t>
            </a:r>
            <a:r>
              <a:rPr lang="ru-RU" dirty="0" smtClean="0">
                <a:hlinkClick r:id="rId2" action="ppaction://hlinksldjump"/>
              </a:rPr>
              <a:t>Алюминий</a:t>
            </a:r>
            <a:endParaRPr lang="ru-RU" dirty="0" smtClean="0"/>
          </a:p>
          <a:p>
            <a:r>
              <a:rPr lang="ru-RU" dirty="0" smtClean="0"/>
              <a:t>1992-2003 </a:t>
            </a:r>
            <a:r>
              <a:rPr lang="ru-RU" dirty="0" err="1" smtClean="0"/>
              <a:t>гг</a:t>
            </a:r>
            <a:r>
              <a:rPr lang="ru-RU" dirty="0" smtClean="0"/>
              <a:t> (например,  </a:t>
            </a:r>
            <a:r>
              <a:rPr lang="en-US" dirty="0" smtClean="0"/>
              <a:t>GGL 308 3159)</a:t>
            </a:r>
            <a:r>
              <a:rPr lang="ru-RU" dirty="0" smtClean="0"/>
              <a:t>- </a:t>
            </a:r>
            <a:r>
              <a:rPr lang="ru-RU" dirty="0" smtClean="0">
                <a:hlinkClick r:id="rId3" action="ppaction://hlinksldjump"/>
              </a:rPr>
              <a:t>Медь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74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8031266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r>
              <a:rPr lang="ru-RU" sz="1600" kern="0" dirty="0" smtClean="0"/>
              <a:t>Накладки для окна</a:t>
            </a:r>
            <a:r>
              <a:rPr lang="en-US" sz="2400" kern="0" dirty="0" smtClean="0"/>
              <a:t/>
            </a:r>
            <a:br>
              <a:rPr lang="en-US" sz="2400" kern="0" dirty="0" smtClean="0"/>
            </a:br>
            <a:r>
              <a:rPr lang="ru-RU" sz="2400" dirty="0"/>
              <a:t>Перекрывающая накладка поворотной створки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00232" y="400050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28662" y="2214554"/>
            <a:ext cx="1521565" cy="2714643"/>
            <a:chOff x="5857884" y="2214554"/>
            <a:chExt cx="1878755" cy="3476633"/>
          </a:xfrm>
        </p:grpSpPr>
        <p:pic>
          <p:nvPicPr>
            <p:cNvPr id="15" name="Picture 1" descr="240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2214554"/>
              <a:ext cx="1878755" cy="3476633"/>
            </a:xfrm>
            <a:prstGeom prst="rect">
              <a:avLst/>
            </a:prstGeom>
            <a:noFill/>
          </p:spPr>
        </p:pic>
        <p:sp>
          <p:nvSpPr>
            <p:cNvPr id="16" name="Oval 2"/>
            <p:cNvSpPr>
              <a:spLocks noChangeArrowheads="1"/>
            </p:cNvSpPr>
            <p:nvPr/>
          </p:nvSpPr>
          <p:spPr bwMode="auto">
            <a:xfrm>
              <a:off x="7000892" y="2214554"/>
              <a:ext cx="658830" cy="309880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/>
              <a:t>Перекрывающая накладка поворотной створки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(левая изнутри)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/>
              <a:t>2003-2015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M08 3</a:t>
            </a:r>
            <a:r>
              <a:rPr lang="ru-RU" sz="1600" dirty="0" smtClean="0"/>
              <a:t>1</a:t>
            </a:r>
            <a:r>
              <a:rPr lang="en-US" sz="1600" dirty="0" smtClean="0"/>
              <a:t>73G)</a:t>
            </a:r>
            <a:r>
              <a:rPr lang="ru-RU" sz="1600" dirty="0" smtClean="0"/>
              <a:t> - Медь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75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47663" y="1663667"/>
            <a:ext cx="8439150" cy="356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GGL, GGU</a:t>
            </a:r>
            <a:r>
              <a:rPr lang="ru-RU" kern="0" dirty="0" smtClean="0">
                <a:latin typeface="+mn-lt"/>
              </a:rPr>
              <a:t>, </a:t>
            </a:r>
            <a:r>
              <a:rPr lang="en-US" kern="0" dirty="0" smtClean="0">
                <a:latin typeface="+mn-lt"/>
              </a:rPr>
              <a:t>GPL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C02 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60010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L-02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C04, F04, M04,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P04, U04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60010L-04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C06, F06, M06, P06, S06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60010L-06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F08, M08, P08, S08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, U08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60010L-08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M10, P10, S10, U10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60010L-10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2330" y="1857364"/>
            <a:ext cx="1164375" cy="2286016"/>
            <a:chOff x="5857884" y="2214554"/>
            <a:chExt cx="1878755" cy="3476633"/>
          </a:xfrm>
        </p:grpSpPr>
        <p:pic>
          <p:nvPicPr>
            <p:cNvPr id="12" name="Picture 1" descr="24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2214554"/>
              <a:ext cx="1878755" cy="3476633"/>
            </a:xfrm>
            <a:prstGeom prst="rect">
              <a:avLst/>
            </a:prstGeom>
            <a:noFill/>
          </p:spPr>
        </p:pic>
        <p:sp>
          <p:nvSpPr>
            <p:cNvPr id="17" name="Oval 2"/>
            <p:cNvSpPr>
              <a:spLocks noChangeArrowheads="1"/>
            </p:cNvSpPr>
            <p:nvPr/>
          </p:nvSpPr>
          <p:spPr bwMode="auto">
            <a:xfrm>
              <a:off x="7000892" y="2214554"/>
              <a:ext cx="658830" cy="309880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/>
              <a:t>Перекрывающая накладка поворотной створки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(левая изнутри)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/>
              <a:t>1992-2003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308 3059)</a:t>
            </a:r>
            <a:r>
              <a:rPr lang="ru-RU" sz="1600" dirty="0" smtClean="0"/>
              <a:t> - Алюминий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76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772816"/>
            <a:ext cx="843915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GZL, GGL: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102 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60200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LA02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304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60200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LA04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		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306, 606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60200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LA06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	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308, 408, 608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60200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LA08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310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60200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LA10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072330" y="1857364"/>
            <a:ext cx="1164375" cy="2286016"/>
            <a:chOff x="5857884" y="2214554"/>
            <a:chExt cx="1878755" cy="3476633"/>
          </a:xfrm>
        </p:grpSpPr>
        <p:pic>
          <p:nvPicPr>
            <p:cNvPr id="16" name="Picture 1" descr="24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2214554"/>
              <a:ext cx="1878755" cy="3476633"/>
            </a:xfrm>
            <a:prstGeom prst="rect">
              <a:avLst/>
            </a:prstGeom>
            <a:noFill/>
          </p:spPr>
        </p:pic>
        <p:sp>
          <p:nvSpPr>
            <p:cNvPr id="17" name="Oval 2"/>
            <p:cNvSpPr>
              <a:spLocks noChangeArrowheads="1"/>
            </p:cNvSpPr>
            <p:nvPr/>
          </p:nvSpPr>
          <p:spPr bwMode="auto">
            <a:xfrm>
              <a:off x="7000892" y="2214554"/>
              <a:ext cx="658830" cy="309880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/>
              <a:t>Перекрывающая накладка поворотной </a:t>
            </a:r>
            <a:r>
              <a:rPr lang="ru-RU" sz="2000" dirty="0" smtClean="0"/>
              <a:t>створки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(левая изнутри)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/>
              <a:t>1992-2003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308 3</a:t>
            </a:r>
            <a:r>
              <a:rPr lang="ru-RU" sz="1600" dirty="0" smtClean="0"/>
              <a:t>1</a:t>
            </a:r>
            <a:r>
              <a:rPr lang="en-US" sz="1600" dirty="0" smtClean="0"/>
              <a:t>59)</a:t>
            </a:r>
            <a:r>
              <a:rPr lang="ru-RU" sz="1600" dirty="0" smtClean="0"/>
              <a:t> - Медь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77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663667"/>
            <a:ext cx="8439150" cy="349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GGL: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102 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61200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LA02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304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61200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LA04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		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306, 606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61200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LA06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	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308, 408, 608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61200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LA08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310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61200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LA10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072330" y="1857364"/>
            <a:ext cx="1164375" cy="2286016"/>
            <a:chOff x="5857884" y="2214554"/>
            <a:chExt cx="1878755" cy="3476633"/>
          </a:xfrm>
        </p:grpSpPr>
        <p:pic>
          <p:nvPicPr>
            <p:cNvPr id="16" name="Picture 1" descr="24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2214554"/>
              <a:ext cx="1878755" cy="3476633"/>
            </a:xfrm>
            <a:prstGeom prst="rect">
              <a:avLst/>
            </a:prstGeom>
            <a:noFill/>
          </p:spPr>
        </p:pic>
        <p:sp>
          <p:nvSpPr>
            <p:cNvPr id="17" name="Oval 2"/>
            <p:cNvSpPr>
              <a:spLocks noChangeArrowheads="1"/>
            </p:cNvSpPr>
            <p:nvPr/>
          </p:nvSpPr>
          <p:spPr bwMode="auto">
            <a:xfrm>
              <a:off x="7000892" y="2214554"/>
              <a:ext cx="658830" cy="309880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3637206"/>
          </a:xfrm>
        </p:spPr>
        <p:txBody>
          <a:bodyPr/>
          <a:lstStyle/>
          <a:p>
            <a:r>
              <a:rPr lang="en-US" dirty="0">
                <a:hlinkClick r:id="rId3" action="ppaction://hlinksldjump"/>
              </a:rPr>
              <a:t>VELUX OPTIMA (</a:t>
            </a:r>
            <a:r>
              <a:rPr lang="ru-RU" dirty="0">
                <a:hlinkClick r:id="rId3" action="ppaction://hlinksldjump"/>
              </a:rPr>
              <a:t>например, </a:t>
            </a:r>
            <a:r>
              <a:rPr lang="en-US" dirty="0">
                <a:hlinkClick r:id="rId3" action="ppaction://hlinksldjump"/>
              </a:rPr>
              <a:t>GLR MR08 3073IS</a:t>
            </a:r>
            <a:r>
              <a:rPr lang="en-US" dirty="0" smtClean="0">
                <a:hlinkClick r:id="rId3" action="ppaction://hlinksldjump"/>
              </a:rPr>
              <a:t>) 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VELUX </a:t>
            </a:r>
            <a:r>
              <a:rPr lang="en-US" dirty="0">
                <a:hlinkClick r:id="rId4" action="ppaction://hlinksldjump"/>
              </a:rPr>
              <a:t>PREMIUM (</a:t>
            </a:r>
            <a:r>
              <a:rPr lang="ru-RU" dirty="0">
                <a:hlinkClick r:id="rId4" action="ppaction://hlinksldjump"/>
              </a:rPr>
              <a:t>например, </a:t>
            </a:r>
            <a:r>
              <a:rPr lang="en-US" dirty="0">
                <a:hlinkClick r:id="rId4" action="ppaction://hlinksldjump"/>
              </a:rPr>
              <a:t>GGL M</a:t>
            </a:r>
            <a:r>
              <a:rPr lang="en-US" dirty="0">
                <a:solidFill>
                  <a:srgbClr val="FF0000"/>
                </a:solidFill>
                <a:hlinkClick r:id="rId4" action="ppaction://hlinksldjump"/>
              </a:rPr>
              <a:t>K</a:t>
            </a:r>
            <a:r>
              <a:rPr lang="en-US" dirty="0">
                <a:hlinkClick r:id="rId4" action="ppaction://hlinksldjump"/>
              </a:rPr>
              <a:t>08 3070)</a:t>
            </a:r>
            <a:endParaRPr lang="en-US" dirty="0"/>
          </a:p>
          <a:p>
            <a:r>
              <a:rPr lang="ru-RU" dirty="0" smtClean="0">
                <a:hlinkClick r:id="rId5" action="ppaction://hlinksldjump"/>
              </a:rPr>
              <a:t>2003-2015 </a:t>
            </a:r>
            <a:r>
              <a:rPr lang="ru-RU" dirty="0" err="1" smtClean="0">
                <a:hlinkClick r:id="rId5" action="ppaction://hlinksldjump"/>
              </a:rPr>
              <a:t>гг</a:t>
            </a:r>
            <a:r>
              <a:rPr lang="ru-RU" dirty="0" smtClean="0">
                <a:hlinkClick r:id="rId5" action="ppaction://hlinksldjump"/>
              </a:rPr>
              <a:t> (например,  </a:t>
            </a:r>
            <a:r>
              <a:rPr lang="en-US" dirty="0" smtClean="0">
                <a:hlinkClick r:id="rId5" action="ppaction://hlinksldjump"/>
              </a:rPr>
              <a:t>GGL M08 3073G)</a:t>
            </a:r>
            <a:endParaRPr lang="en-US" dirty="0" smtClean="0"/>
          </a:p>
          <a:p>
            <a:r>
              <a:rPr lang="ru-RU" dirty="0" smtClean="0">
                <a:hlinkClick r:id="rId6" action="ppaction://hlinksldjump"/>
              </a:rPr>
              <a:t>1992-2003 </a:t>
            </a:r>
            <a:r>
              <a:rPr lang="ru-RU" dirty="0" err="1" smtClean="0">
                <a:hlinkClick r:id="rId6" action="ppaction://hlinksldjump"/>
              </a:rPr>
              <a:t>гг</a:t>
            </a:r>
            <a:r>
              <a:rPr lang="ru-RU" dirty="0" smtClean="0">
                <a:hlinkClick r:id="rId6" action="ppaction://hlinksldjump"/>
              </a:rPr>
              <a:t> (например,  </a:t>
            </a:r>
            <a:r>
              <a:rPr lang="en-US" dirty="0" smtClean="0">
                <a:hlinkClick r:id="rId6" action="ppaction://hlinksldjump"/>
              </a:rPr>
              <a:t>GGL 308 3059)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78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7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Накладки для окна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400" dirty="0" smtClean="0"/>
              <a:t>Боковая накладка коробки</a:t>
            </a:r>
            <a:endParaRPr lang="ru-RU" sz="2400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1939006"/>
            <a:ext cx="2857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0034" y="521495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9" action="ppaction://hlinksldjump"/>
              </a:rPr>
              <a:t>Посмотреть различия в кодах продуктовых линеек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0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1331899"/>
          </a:xfrm>
        </p:spPr>
        <p:txBody>
          <a:bodyPr/>
          <a:lstStyle/>
          <a:p>
            <a:r>
              <a:rPr lang="da-DK" sz="1600" dirty="0" err="1" smtClean="0"/>
              <a:t>Накладки</a:t>
            </a:r>
            <a:r>
              <a:rPr lang="da-DK" sz="1600" dirty="0" smtClean="0"/>
              <a:t> </a:t>
            </a:r>
            <a:r>
              <a:rPr lang="da-DK" sz="1600" dirty="0" err="1" smtClean="0"/>
              <a:t>для</a:t>
            </a:r>
            <a:r>
              <a:rPr lang="da-DK" sz="1600" dirty="0" smtClean="0"/>
              <a:t> </a:t>
            </a:r>
            <a:r>
              <a:rPr lang="da-DK" sz="1600" dirty="0" err="1" smtClean="0"/>
              <a:t>окна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000" dirty="0" err="1" smtClean="0"/>
              <a:t>Боковая</a:t>
            </a:r>
            <a:r>
              <a:rPr lang="da-DK" sz="2000" dirty="0" smtClean="0"/>
              <a:t> </a:t>
            </a:r>
            <a:r>
              <a:rPr lang="da-DK" sz="2000" dirty="0" err="1" smtClean="0"/>
              <a:t>накладка</a:t>
            </a:r>
            <a:r>
              <a:rPr lang="da-DK" sz="2000" dirty="0" smtClean="0"/>
              <a:t> </a:t>
            </a:r>
            <a:r>
              <a:rPr lang="da-DK" sz="2000" dirty="0" err="1" smtClean="0"/>
              <a:t>коробки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>
                <a:solidFill>
                  <a:srgbClr val="FF0000"/>
                </a:solidFill>
              </a:rPr>
              <a:t>(</a:t>
            </a:r>
            <a:r>
              <a:rPr lang="da-DK" sz="2000" dirty="0" err="1" smtClean="0">
                <a:solidFill>
                  <a:srgbClr val="FF0000"/>
                </a:solidFill>
              </a:rPr>
              <a:t>правая</a:t>
            </a:r>
            <a:r>
              <a:rPr lang="da-DK" sz="2000" dirty="0" smtClean="0">
                <a:solidFill>
                  <a:srgbClr val="FF0000"/>
                </a:solidFill>
              </a:rPr>
              <a:t> </a:t>
            </a:r>
            <a:r>
              <a:rPr lang="da-DK" sz="2000" dirty="0" err="1" smtClean="0">
                <a:solidFill>
                  <a:srgbClr val="FF0000"/>
                </a:solidFill>
              </a:rPr>
              <a:t>изнутри</a:t>
            </a:r>
            <a:r>
              <a:rPr lang="da-DK" sz="2000" dirty="0" smtClean="0">
                <a:solidFill>
                  <a:srgbClr val="FF0000"/>
                </a:solidFill>
              </a:rPr>
              <a:t>)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en-US" sz="1600" dirty="0"/>
              <a:t>VELUX OPTIMA (</a:t>
            </a:r>
            <a:r>
              <a:rPr lang="ru-RU" sz="1600" dirty="0"/>
              <a:t>например, </a:t>
            </a:r>
            <a:r>
              <a:rPr lang="en-US" sz="1600" dirty="0"/>
              <a:t>GLR MR08 3073IS</a:t>
            </a:r>
            <a:r>
              <a:rPr lang="en-US" sz="1600" dirty="0" smtClean="0"/>
              <a:t>)</a:t>
            </a:r>
            <a:endParaRPr lang="da-DK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79</a:t>
            </a:fld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59428" y="1643051"/>
            <a:ext cx="84391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lang="en-US" dirty="0" smtClean="0"/>
              <a:t>GZR, GLR</a:t>
            </a:r>
            <a:r>
              <a:rPr lang="en-US" dirty="0"/>
              <a:t>, GLP </a:t>
            </a: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CR02 					</a:t>
            </a: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</a:rPr>
              <a:t>76065R-2A </a:t>
            </a:r>
            <a:endParaRPr lang="en-US" sz="1400" kern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CR04, FR04, MR04			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76065R-4A 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FR06, MR06, PR06, SR06			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76065R-6A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MR08, PR08, SR08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76065R-8A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</a:t>
            </a: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10 					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76065R-10A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1643050"/>
            <a:ext cx="2857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hlinkClick r:id="rId6" action="ppaction://hlinksldjump"/>
              </a:rPr>
              <a:t>Вернуться</a:t>
            </a:r>
            <a:r>
              <a:rPr lang="da-DK" dirty="0" smtClean="0">
                <a:hlinkClick r:id="rId6" action="ppaction://hlinksldjump"/>
              </a:rPr>
              <a:t> к </a:t>
            </a:r>
            <a:r>
              <a:rPr lang="da-DK" dirty="0" err="1" smtClean="0">
                <a:hlinkClick r:id="rId6" action="ppaction://hlinksldjump"/>
              </a:rPr>
              <a:t>окнам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40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Вентиляционный клапан</a:t>
            </a:r>
            <a:r>
              <a:rPr lang="en-US" dirty="0" smtClean="0"/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1992-2003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гг</a:t>
            </a:r>
            <a:endParaRPr lang="en-US" sz="16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Клапаны </a:t>
            </a:r>
            <a:r>
              <a:rPr lang="en-US" sz="1400" dirty="0" smtClean="0">
                <a:solidFill>
                  <a:srgbClr val="FF0000"/>
                </a:solidFill>
              </a:rPr>
              <a:t>M04, M06, M08, M10 </a:t>
            </a:r>
            <a:r>
              <a:rPr lang="ru-RU" sz="1400" dirty="0" smtClean="0">
                <a:solidFill>
                  <a:srgbClr val="FF0000"/>
                </a:solidFill>
              </a:rPr>
              <a:t>подходят на окна </a:t>
            </a:r>
            <a:r>
              <a:rPr lang="en-US" sz="1400" dirty="0" smtClean="0">
                <a:solidFill>
                  <a:srgbClr val="FF0000"/>
                </a:solidFill>
              </a:rPr>
              <a:t>304, 306, 3</a:t>
            </a:r>
            <a:r>
              <a:rPr lang="ru-RU" sz="1400" dirty="0" smtClean="0">
                <a:solidFill>
                  <a:srgbClr val="FF0000"/>
                </a:solidFill>
              </a:rPr>
              <a:t>08</a:t>
            </a:r>
            <a:r>
              <a:rPr lang="en-US" sz="1400" dirty="0" smtClean="0">
                <a:solidFill>
                  <a:srgbClr val="FF0000"/>
                </a:solidFill>
              </a:rPr>
              <a:t>, 310</a:t>
            </a:r>
          </a:p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Клапаны </a:t>
            </a:r>
            <a:r>
              <a:rPr lang="en-US" sz="1400" dirty="0" smtClean="0">
                <a:solidFill>
                  <a:srgbClr val="FF0000"/>
                </a:solidFill>
              </a:rPr>
              <a:t>S06, S08 </a:t>
            </a:r>
            <a:r>
              <a:rPr lang="ru-RU" sz="1400" dirty="0" smtClean="0">
                <a:solidFill>
                  <a:srgbClr val="FF0000"/>
                </a:solidFill>
              </a:rPr>
              <a:t>подходят на окна </a:t>
            </a:r>
            <a:r>
              <a:rPr lang="en-US" sz="1400" dirty="0" smtClean="0">
                <a:solidFill>
                  <a:srgbClr val="FF0000"/>
                </a:solidFill>
              </a:rPr>
              <a:t>606, </a:t>
            </a:r>
            <a:r>
              <a:rPr lang="ru-RU" sz="1400" dirty="0" smtClean="0">
                <a:solidFill>
                  <a:srgbClr val="FF0000"/>
                </a:solidFill>
              </a:rPr>
              <a:t>60</a:t>
            </a:r>
            <a:r>
              <a:rPr lang="en-US" sz="1400" dirty="0" smtClean="0">
                <a:solidFill>
                  <a:srgbClr val="FF0000"/>
                </a:solidFill>
              </a:rPr>
              <a:t>8</a:t>
            </a:r>
            <a:endParaRPr lang="ru-RU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GGL, GHL:</a:t>
            </a: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102				750014C3</a:t>
            </a: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206				750014F3</a:t>
            </a: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304, 306, 308, 310		750014M3</a:t>
            </a: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408				750014P3</a:t>
            </a: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606, 608				750014S3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771" y="2285992"/>
            <a:ext cx="185069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к окнам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521495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Посмотреть различия в кодах продуктовых линеек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3433936"/>
          </a:xfrm>
        </p:spPr>
        <p:txBody>
          <a:bodyPr/>
          <a:lstStyle/>
          <a:p>
            <a:r>
              <a:rPr lang="en-US" dirty="0"/>
              <a:t>VELUX PREMIUM (</a:t>
            </a:r>
            <a:r>
              <a:rPr lang="ru-RU" dirty="0"/>
              <a:t>например, </a:t>
            </a:r>
            <a:r>
              <a:rPr lang="en-US" dirty="0"/>
              <a:t>GGL M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/>
              <a:t>08 3070</a:t>
            </a:r>
            <a:r>
              <a:rPr lang="en-US" dirty="0" smtClean="0"/>
              <a:t>) </a:t>
            </a:r>
            <a:r>
              <a:rPr lang="ru-RU" dirty="0" smtClean="0"/>
              <a:t>- </a:t>
            </a:r>
            <a:r>
              <a:rPr lang="ru-RU" dirty="0" smtClean="0">
                <a:hlinkClick r:id="rId3" action="ppaction://hlinksldjump"/>
              </a:rPr>
              <a:t>Алюминий</a:t>
            </a:r>
            <a:endParaRPr lang="ru-RU" dirty="0" smtClean="0"/>
          </a:p>
          <a:p>
            <a:r>
              <a:rPr lang="en-US" dirty="0"/>
              <a:t>VELUX PREMIUM (</a:t>
            </a:r>
            <a:r>
              <a:rPr lang="ru-RU" dirty="0"/>
              <a:t>например, </a:t>
            </a:r>
            <a:r>
              <a:rPr lang="en-US" dirty="0"/>
              <a:t>GGL M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/>
              <a:t>08 </a:t>
            </a:r>
            <a:r>
              <a:rPr lang="en-US" dirty="0" smtClean="0"/>
              <a:t>3</a:t>
            </a:r>
            <a:r>
              <a:rPr lang="ru-RU" dirty="0" smtClean="0"/>
              <a:t>1</a:t>
            </a:r>
            <a:r>
              <a:rPr lang="en-US" dirty="0" smtClean="0"/>
              <a:t>70) </a:t>
            </a:r>
            <a:r>
              <a:rPr lang="ru-RU" dirty="0" smtClean="0"/>
              <a:t>- </a:t>
            </a:r>
            <a:r>
              <a:rPr lang="ru-RU" dirty="0" smtClean="0">
                <a:hlinkClick r:id="rId4" action="ppaction://hlinksldjump"/>
              </a:rPr>
              <a:t>Медь</a:t>
            </a:r>
            <a:endParaRPr lang="ru-RU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80</a:t>
            </a:fld>
            <a:endParaRPr lang="ru-RU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5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r>
              <a:rPr lang="ru-RU" sz="1600" kern="0" dirty="0" smtClean="0"/>
              <a:t>Накладки для окна</a:t>
            </a:r>
            <a:r>
              <a:rPr lang="ru-RU" sz="2400" kern="0" dirty="0" smtClean="0"/>
              <a:t/>
            </a:r>
            <a:br>
              <a:rPr lang="ru-RU" sz="2400" kern="0" dirty="0" smtClean="0"/>
            </a:br>
            <a:r>
              <a:rPr lang="ru-RU" sz="2400" dirty="0" smtClean="0"/>
              <a:t>Боковая накладка коробки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00232" y="400050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928802"/>
            <a:ext cx="2857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Вернуться к окнам</a:t>
            </a: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2269" y="2057388"/>
            <a:ext cx="23437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4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Боковая накладка коробки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(правая и левая - комплект)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1600" dirty="0"/>
              <a:t>VELUX PREMIUM (</a:t>
            </a:r>
            <a:r>
              <a:rPr lang="ru-RU" sz="1600" dirty="0"/>
              <a:t>например, </a:t>
            </a:r>
            <a:r>
              <a:rPr lang="en-US" sz="1600" dirty="0"/>
              <a:t>GGL M</a:t>
            </a:r>
            <a:r>
              <a:rPr lang="en-US" sz="1600" dirty="0">
                <a:solidFill>
                  <a:srgbClr val="FF0000"/>
                </a:solidFill>
              </a:rPr>
              <a:t>K</a:t>
            </a:r>
            <a:r>
              <a:rPr lang="en-US" sz="1600" dirty="0"/>
              <a:t>08 3070) </a:t>
            </a:r>
            <a:r>
              <a:rPr lang="ru-RU" sz="1600" dirty="0"/>
              <a:t>- Алюминий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81</a:t>
            </a:fld>
            <a:endParaRPr lang="ru-RU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59428" y="1643051"/>
            <a:ext cx="84391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lang="en-US" dirty="0" smtClean="0"/>
              <a:t>GGL, GGU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K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02 		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763707-K020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04, F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04, M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04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763707-K040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06, M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K0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6, P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06, 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06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763707-K060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08, P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08, 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08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763707-K080 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K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10 					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763707-K100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1643050"/>
            <a:ext cx="2857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448" y="1724797"/>
            <a:ext cx="23437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25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Боковая накладка коробки</a:t>
            </a:r>
            <a:br>
              <a:rPr lang="ru-RU" sz="2000" dirty="0" smtClean="0"/>
            </a:br>
            <a:r>
              <a:rPr lang="ru-RU" sz="2000" dirty="0">
                <a:solidFill>
                  <a:srgbClr val="FF0000"/>
                </a:solidFill>
              </a:rPr>
              <a:t>(правая и левая - комплект)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>VELUX PREMIUM (например, GGL M</a:t>
            </a:r>
            <a:r>
              <a:rPr lang="ru-RU" sz="1600" dirty="0" smtClean="0">
                <a:solidFill>
                  <a:srgbClr val="FF0000"/>
                </a:solidFill>
              </a:rPr>
              <a:t>K</a:t>
            </a:r>
            <a:r>
              <a:rPr lang="ru-RU" sz="1600" dirty="0" smtClean="0"/>
              <a:t>08 3</a:t>
            </a:r>
            <a:r>
              <a:rPr lang="en-US" sz="1600" dirty="0" smtClean="0"/>
              <a:t>1</a:t>
            </a:r>
            <a:r>
              <a:rPr lang="ru-RU" sz="1600" dirty="0" smtClean="0"/>
              <a:t>70) - Медь</a:t>
            </a:r>
            <a:endParaRPr lang="ru-RU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82</a:t>
            </a:fld>
            <a:endParaRPr lang="ru-RU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59428" y="1643051"/>
            <a:ext cx="84391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lang="ru-RU" dirty="0" smtClean="0"/>
              <a:t>GGL, GGU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CK02 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763707-K021 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CK04, FK04, MK04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763707-K041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FK06, MK06, PK06, SK06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763707-K061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MK08, PK08, SK08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763707-K081 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MK10 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763707-K101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1643050"/>
            <a:ext cx="2857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448" y="1724797"/>
            <a:ext cx="23437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93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4082008"/>
          </a:xfrm>
        </p:spPr>
        <p:txBody>
          <a:bodyPr/>
          <a:lstStyle/>
          <a:p>
            <a:r>
              <a:rPr lang="ru-RU" dirty="0" smtClean="0"/>
              <a:t>2003-2015 </a:t>
            </a:r>
            <a:r>
              <a:rPr lang="ru-RU" dirty="0" err="1" smtClean="0"/>
              <a:t>гг</a:t>
            </a:r>
            <a:r>
              <a:rPr lang="ru-RU" dirty="0" smtClean="0"/>
              <a:t> (например,  </a:t>
            </a:r>
            <a:r>
              <a:rPr lang="en-US" dirty="0" smtClean="0"/>
              <a:t>GGL M08 3073G)</a:t>
            </a:r>
            <a:r>
              <a:rPr lang="ru-RU" dirty="0" smtClean="0"/>
              <a:t> - </a:t>
            </a:r>
            <a:r>
              <a:rPr lang="ru-RU" dirty="0" smtClean="0">
                <a:hlinkClick r:id="rId2" action="ppaction://hlinksldjump"/>
              </a:rPr>
              <a:t>Алюминий</a:t>
            </a:r>
            <a:endParaRPr lang="ru-RU" dirty="0" smtClean="0"/>
          </a:p>
          <a:p>
            <a:r>
              <a:rPr lang="ru-RU" dirty="0"/>
              <a:t>2003-2015 </a:t>
            </a:r>
            <a:r>
              <a:rPr lang="ru-RU" dirty="0" err="1"/>
              <a:t>гг</a:t>
            </a:r>
            <a:r>
              <a:rPr lang="ru-RU" dirty="0"/>
              <a:t> </a:t>
            </a:r>
            <a:r>
              <a:rPr lang="ru-RU" dirty="0" smtClean="0"/>
              <a:t>(например,  </a:t>
            </a:r>
            <a:r>
              <a:rPr lang="en-US" dirty="0" smtClean="0"/>
              <a:t>GGL M08 3</a:t>
            </a:r>
            <a:r>
              <a:rPr lang="ru-RU" dirty="0" smtClean="0"/>
              <a:t>173</a:t>
            </a:r>
            <a:r>
              <a:rPr lang="en-US" dirty="0" smtClean="0"/>
              <a:t>G)</a:t>
            </a:r>
            <a:r>
              <a:rPr lang="ru-RU" dirty="0" smtClean="0"/>
              <a:t> - </a:t>
            </a:r>
            <a:r>
              <a:rPr lang="ru-RU" dirty="0" smtClean="0">
                <a:hlinkClick r:id="rId3" action="ppaction://hlinksldjump"/>
              </a:rPr>
              <a:t>Медь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83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r>
              <a:rPr lang="ru-RU" sz="1600" kern="0" dirty="0" smtClean="0"/>
              <a:t>Накладки для окна</a:t>
            </a:r>
            <a:r>
              <a:rPr lang="en-US" sz="2400" kern="0" dirty="0" smtClean="0"/>
              <a:t/>
            </a:r>
            <a:br>
              <a:rPr lang="en-US" sz="2400" kern="0" dirty="0" smtClean="0"/>
            </a:br>
            <a:r>
              <a:rPr lang="ru-RU" sz="2400" dirty="0" smtClean="0"/>
              <a:t>Боковая накладка коробки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00232" y="400050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928802"/>
            <a:ext cx="2857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1992-2003 </a:t>
            </a:r>
            <a:r>
              <a:rPr lang="ru-RU" dirty="0" err="1" smtClean="0"/>
              <a:t>гг</a:t>
            </a:r>
            <a:r>
              <a:rPr lang="ru-RU" dirty="0" smtClean="0"/>
              <a:t> (например,  </a:t>
            </a:r>
            <a:r>
              <a:rPr lang="en-US" dirty="0" smtClean="0"/>
              <a:t>GGL 308 3059)</a:t>
            </a:r>
            <a:r>
              <a:rPr lang="ru-RU" dirty="0" smtClean="0"/>
              <a:t> - </a:t>
            </a:r>
            <a:r>
              <a:rPr lang="ru-RU" dirty="0" smtClean="0">
                <a:hlinkClick r:id="rId2" action="ppaction://hlinksldjump"/>
              </a:rPr>
              <a:t>Алюминий</a:t>
            </a:r>
            <a:endParaRPr lang="ru-RU" dirty="0" smtClean="0"/>
          </a:p>
          <a:p>
            <a:r>
              <a:rPr lang="ru-RU" dirty="0"/>
              <a:t>1992-2003 </a:t>
            </a:r>
            <a:r>
              <a:rPr lang="ru-RU" dirty="0" err="1"/>
              <a:t>гг</a:t>
            </a:r>
            <a:r>
              <a:rPr lang="ru-RU" dirty="0"/>
              <a:t> </a:t>
            </a:r>
            <a:r>
              <a:rPr lang="ru-RU" dirty="0" smtClean="0"/>
              <a:t>(например,  </a:t>
            </a:r>
            <a:r>
              <a:rPr lang="en-US" dirty="0" smtClean="0"/>
              <a:t>GGL 308 3159)</a:t>
            </a:r>
            <a:r>
              <a:rPr lang="ru-RU" dirty="0" smtClean="0"/>
              <a:t>- </a:t>
            </a:r>
            <a:r>
              <a:rPr lang="ru-RU" dirty="0" smtClean="0">
                <a:hlinkClick r:id="rId3" action="ppaction://hlinksldjump"/>
              </a:rPr>
              <a:t>Медь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84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r>
              <a:rPr lang="ru-RU" sz="1600" kern="0" dirty="0" smtClean="0"/>
              <a:t>Накладки для окна</a:t>
            </a:r>
            <a:r>
              <a:rPr lang="en-US" sz="2400" kern="0" dirty="0" smtClean="0"/>
              <a:t/>
            </a:r>
            <a:br>
              <a:rPr lang="en-US" sz="2400" kern="0" dirty="0" smtClean="0"/>
            </a:br>
            <a:r>
              <a:rPr lang="ru-RU" sz="2400" dirty="0" smtClean="0"/>
              <a:t>Боковая накладка коробки</a:t>
            </a:r>
            <a:endParaRPr lang="ru-RU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928802"/>
            <a:ext cx="2857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 smtClean="0"/>
              <a:t>Боковая накладка коробки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(правая изнутри)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/>
              <a:t>2003-2015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M08 3073G)</a:t>
            </a:r>
            <a:r>
              <a:rPr lang="ru-RU" sz="1600" dirty="0" smtClean="0"/>
              <a:t> - Алюминий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85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59428" y="1643050"/>
            <a:ext cx="8439150" cy="378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GZL, GGL, GGU</a:t>
            </a:r>
            <a:r>
              <a:rPr lang="ru-RU" kern="0" dirty="0" smtClean="0">
                <a:latin typeface="+mn-lt"/>
              </a:rPr>
              <a:t>, </a:t>
            </a:r>
            <a:r>
              <a:rPr lang="en-US" kern="0" dirty="0" smtClean="0">
                <a:latin typeface="+mn-lt"/>
              </a:rPr>
              <a:t>GPL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C02 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76065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R-020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C04, F04, M04,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P04, U04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76065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R-040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C06, F06, M06, P06, S06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76065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R-060 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F08, M08, P08, S08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, U08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76065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R-080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M10, P10, S10, U10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76065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R-100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1643050"/>
            <a:ext cx="2857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 smtClean="0"/>
              <a:t>Боковая накладка коробки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(правая изнутри)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/>
              <a:t>2003-2015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M08 3</a:t>
            </a:r>
            <a:r>
              <a:rPr lang="ru-RU" sz="1600" dirty="0" smtClean="0"/>
              <a:t>1</a:t>
            </a:r>
            <a:r>
              <a:rPr lang="en-US" sz="1600" dirty="0" smtClean="0"/>
              <a:t>73G)</a:t>
            </a:r>
            <a:r>
              <a:rPr lang="ru-RU" sz="1600" dirty="0" smtClean="0"/>
              <a:t> - Медь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86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47663" y="1643050"/>
            <a:ext cx="843915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GGL, GGU</a:t>
            </a:r>
            <a:r>
              <a:rPr lang="ru-RU" kern="0" dirty="0" smtClean="0">
                <a:latin typeface="+mn-lt"/>
              </a:rPr>
              <a:t>, </a:t>
            </a:r>
            <a:r>
              <a:rPr lang="en-US" kern="0" dirty="0" smtClean="0">
                <a:latin typeface="+mn-lt"/>
              </a:rPr>
              <a:t>GPL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C02 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76065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R-021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C04, F04, M04, P04, U04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		76065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R-041 	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C06, F06, M06, P06, S06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76065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R-061 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F08, M08, P08, S08, U08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76065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R-081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M10, P10, S10, U10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76065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R-101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1643050"/>
            <a:ext cx="2857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 smtClean="0"/>
              <a:t>Боковая накладка коробки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(правая изнутри)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/>
              <a:t>1992-2003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308 3059)</a:t>
            </a:r>
            <a:r>
              <a:rPr lang="ru-RU" sz="1600" dirty="0" smtClean="0"/>
              <a:t> - Алюминий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87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643050"/>
            <a:ext cx="8439150" cy="397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GZL, GGL: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102 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60305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RS02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304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306RL04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		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306, 606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306RL06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308, 408, 608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306RL08 </a:t>
            </a:r>
            <a:endParaRPr lang="en-US" sz="1400" kern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310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306RL10 </a:t>
            </a:r>
            <a:endParaRPr lang="en-US" sz="1400" kern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1643050"/>
            <a:ext cx="2857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 smtClean="0"/>
              <a:t>Боковая накладка коробки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(правая изнутри)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/>
              <a:t>1992-2003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308 3</a:t>
            </a:r>
            <a:r>
              <a:rPr lang="ru-RU" sz="1600" dirty="0" smtClean="0"/>
              <a:t>1</a:t>
            </a:r>
            <a:r>
              <a:rPr lang="en-US" sz="1600" dirty="0" smtClean="0"/>
              <a:t>59)</a:t>
            </a:r>
            <a:r>
              <a:rPr lang="ru-RU" sz="1600" dirty="0" smtClean="0"/>
              <a:t> - Медь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88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643050"/>
            <a:ext cx="843915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GGL: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102 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305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RS02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304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		6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1306RL04 		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306, 606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1306RL06	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308, 408, 608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1306RL08 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310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1306RL10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1643050"/>
            <a:ext cx="2857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3145904"/>
          </a:xfrm>
        </p:spPr>
        <p:txBody>
          <a:bodyPr/>
          <a:lstStyle/>
          <a:p>
            <a:r>
              <a:rPr lang="en-US" dirty="0">
                <a:hlinkClick r:id="rId2" action="ppaction://hlinksldjump"/>
              </a:rPr>
              <a:t>VELUX OPTIMA (</a:t>
            </a:r>
            <a:r>
              <a:rPr lang="ru-RU" dirty="0">
                <a:hlinkClick r:id="rId2" action="ppaction://hlinksldjump"/>
              </a:rPr>
              <a:t>например, </a:t>
            </a:r>
            <a:r>
              <a:rPr lang="en-US" dirty="0">
                <a:hlinkClick r:id="rId2" action="ppaction://hlinksldjump"/>
              </a:rPr>
              <a:t>GLR MR08 3073IS) </a:t>
            </a:r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VELUX </a:t>
            </a:r>
            <a:r>
              <a:rPr lang="en-US" dirty="0">
                <a:hlinkClick r:id="rId3" action="ppaction://hlinksldjump"/>
              </a:rPr>
              <a:t>PREMIUM (</a:t>
            </a:r>
            <a:r>
              <a:rPr lang="ru-RU" dirty="0">
                <a:hlinkClick r:id="rId3" action="ppaction://hlinksldjump"/>
              </a:rPr>
              <a:t>например, </a:t>
            </a:r>
            <a:r>
              <a:rPr lang="en-US" dirty="0">
                <a:hlinkClick r:id="rId3" action="ppaction://hlinksldjump"/>
              </a:rPr>
              <a:t>GGL M</a:t>
            </a:r>
            <a:r>
              <a:rPr lang="en-US" dirty="0">
                <a:solidFill>
                  <a:srgbClr val="FF0000"/>
                </a:solidFill>
                <a:hlinkClick r:id="rId3" action="ppaction://hlinksldjump"/>
              </a:rPr>
              <a:t>K</a:t>
            </a:r>
            <a:r>
              <a:rPr lang="en-US" dirty="0">
                <a:hlinkClick r:id="rId3" action="ppaction://hlinksldjump"/>
              </a:rPr>
              <a:t>08 3070)</a:t>
            </a:r>
            <a:endParaRPr lang="en-US" dirty="0"/>
          </a:p>
          <a:p>
            <a:r>
              <a:rPr lang="ru-RU" dirty="0" smtClean="0">
                <a:hlinkClick r:id="rId4" action="ppaction://hlinksldjump"/>
              </a:rPr>
              <a:t>2003-2015 </a:t>
            </a:r>
            <a:r>
              <a:rPr lang="ru-RU" dirty="0" err="1" smtClean="0">
                <a:hlinkClick r:id="rId4" action="ppaction://hlinksldjump"/>
              </a:rPr>
              <a:t>гг</a:t>
            </a:r>
            <a:r>
              <a:rPr lang="ru-RU" dirty="0" smtClean="0">
                <a:hlinkClick r:id="rId4" action="ppaction://hlinksldjump"/>
              </a:rPr>
              <a:t> (например,  </a:t>
            </a:r>
            <a:r>
              <a:rPr lang="en-US" dirty="0" smtClean="0">
                <a:hlinkClick r:id="rId4" action="ppaction://hlinksldjump"/>
              </a:rPr>
              <a:t>GGL M08 3073G)</a:t>
            </a:r>
            <a:endParaRPr lang="en-US" dirty="0" smtClean="0"/>
          </a:p>
          <a:p>
            <a:r>
              <a:rPr lang="ru-RU" dirty="0" smtClean="0">
                <a:hlinkClick r:id="rId5" action="ppaction://hlinksldjump"/>
              </a:rPr>
              <a:t>1992-2003 </a:t>
            </a:r>
            <a:r>
              <a:rPr lang="ru-RU" dirty="0" err="1" smtClean="0">
                <a:hlinkClick r:id="rId5" action="ppaction://hlinksldjump"/>
              </a:rPr>
              <a:t>гг</a:t>
            </a:r>
            <a:r>
              <a:rPr lang="ru-RU" dirty="0" smtClean="0">
                <a:hlinkClick r:id="rId5" action="ppaction://hlinksldjump"/>
              </a:rPr>
              <a:t> (например,  </a:t>
            </a:r>
            <a:r>
              <a:rPr lang="en-US" dirty="0" smtClean="0">
                <a:hlinkClick r:id="rId5" action="ppaction://hlinksldjump"/>
              </a:rPr>
              <a:t>GGL 308 3059)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89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6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Накладки для окна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400" dirty="0" smtClean="0"/>
              <a:t>Боковая накладка коробки</a:t>
            </a:r>
            <a:endParaRPr lang="ru-RU" sz="2400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5762625"/>
            <a:ext cx="521494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2269" y="2057388"/>
            <a:ext cx="3571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0034" y="521495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8" action="ppaction://hlinksldjump"/>
              </a:rPr>
              <a:t>Посмотреть различия в кодах продуктовых линеек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9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Коробка окна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2003-2015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гг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3281370"/>
          </a:xfrm>
        </p:spPr>
        <p:txBody>
          <a:bodyPr/>
          <a:lstStyle/>
          <a:p>
            <a:pPr lvl="4"/>
            <a:r>
              <a:rPr lang="en-US" dirty="0" smtClean="0"/>
              <a:t>GZL			GGL</a:t>
            </a:r>
          </a:p>
          <a:p>
            <a:pPr lvl="1"/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C02	758927C021		751935C023	</a:t>
            </a:r>
          </a:p>
          <a:p>
            <a:pPr lvl="1"/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C04	758927C041		751935C043</a:t>
            </a:r>
          </a:p>
          <a:p>
            <a:pPr lvl="1"/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F04	758927F041 		751935F043</a:t>
            </a:r>
          </a:p>
          <a:p>
            <a:pPr lvl="1"/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F06	758927F061		751935F063	</a:t>
            </a:r>
          </a:p>
          <a:p>
            <a:pPr lvl="1"/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M04	758927M041		751935M043</a:t>
            </a:r>
          </a:p>
          <a:p>
            <a:pPr lvl="1"/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M06 	758927M061		751935M063</a:t>
            </a:r>
          </a:p>
          <a:p>
            <a:pPr lvl="1"/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M08	758927M081		751935M083</a:t>
            </a:r>
          </a:p>
          <a:p>
            <a:pPr lvl="1"/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M10	758927M101		751935M103</a:t>
            </a:r>
          </a:p>
          <a:p>
            <a:pPr lvl="1"/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P06	758927P061		751935P063</a:t>
            </a:r>
          </a:p>
          <a:p>
            <a:pPr lvl="1"/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P08	758927P081		751935P083</a:t>
            </a:r>
          </a:p>
          <a:p>
            <a:pPr lvl="1"/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S06	758927S061		751935S063</a:t>
            </a:r>
          </a:p>
          <a:p>
            <a:pPr lvl="1"/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S08	758927S081		751935S083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endParaRPr lang="en-US" sz="1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443249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Коробку окна возможно заказать отдельно как запчасть. Однако, при необходимости заменить коробку рекомендуется рассмотреть покупку нового окна  из-за высокой стоимости коробки и ее большого срока поставки.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1331899"/>
          </a:xfrm>
        </p:spPr>
        <p:txBody>
          <a:bodyPr/>
          <a:lstStyle/>
          <a:p>
            <a:r>
              <a:rPr lang="da-DK" sz="1600" dirty="0" err="1" smtClean="0"/>
              <a:t>Накладки</a:t>
            </a:r>
            <a:r>
              <a:rPr lang="da-DK" sz="1600" dirty="0" smtClean="0"/>
              <a:t> </a:t>
            </a:r>
            <a:r>
              <a:rPr lang="da-DK" sz="1600" dirty="0" err="1" smtClean="0"/>
              <a:t>для</a:t>
            </a:r>
            <a:r>
              <a:rPr lang="da-DK" sz="1600" dirty="0" smtClean="0"/>
              <a:t> </a:t>
            </a:r>
            <a:r>
              <a:rPr lang="da-DK" sz="1600" dirty="0" err="1" smtClean="0"/>
              <a:t>окна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000" dirty="0" err="1" smtClean="0"/>
              <a:t>Боковая</a:t>
            </a:r>
            <a:r>
              <a:rPr lang="da-DK" sz="2000" dirty="0" smtClean="0"/>
              <a:t> </a:t>
            </a:r>
            <a:r>
              <a:rPr lang="da-DK" sz="2000" dirty="0" err="1" smtClean="0"/>
              <a:t>накладка</a:t>
            </a:r>
            <a:r>
              <a:rPr lang="da-DK" sz="2000" dirty="0" smtClean="0"/>
              <a:t> </a:t>
            </a:r>
            <a:r>
              <a:rPr lang="da-DK" sz="2000" dirty="0" err="1" smtClean="0"/>
              <a:t>коробки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>
                <a:solidFill>
                  <a:srgbClr val="FF0000"/>
                </a:solidFill>
              </a:rPr>
              <a:t>(</a:t>
            </a:r>
            <a:r>
              <a:rPr lang="ru-RU" sz="2000" dirty="0" smtClean="0">
                <a:solidFill>
                  <a:srgbClr val="FF0000"/>
                </a:solidFill>
              </a:rPr>
              <a:t>левая</a:t>
            </a:r>
            <a:r>
              <a:rPr lang="da-DK" sz="2000" dirty="0" smtClean="0">
                <a:solidFill>
                  <a:srgbClr val="FF0000"/>
                </a:solidFill>
              </a:rPr>
              <a:t> </a:t>
            </a:r>
            <a:r>
              <a:rPr lang="da-DK" sz="2000" dirty="0" err="1" smtClean="0">
                <a:solidFill>
                  <a:srgbClr val="FF0000"/>
                </a:solidFill>
              </a:rPr>
              <a:t>изнутри</a:t>
            </a:r>
            <a:r>
              <a:rPr lang="da-DK" sz="2000" dirty="0" smtClean="0">
                <a:solidFill>
                  <a:srgbClr val="FF0000"/>
                </a:solidFill>
              </a:rPr>
              <a:t>)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1600" dirty="0" smtClean="0"/>
              <a:t>VELUX OPTIMA (</a:t>
            </a:r>
            <a:r>
              <a:rPr lang="da-DK" sz="1600" dirty="0" err="1" smtClean="0"/>
              <a:t>например</a:t>
            </a:r>
            <a:r>
              <a:rPr lang="da-DK" sz="1600" dirty="0" smtClean="0"/>
              <a:t>, GLR MR08 3073IS)</a:t>
            </a:r>
            <a:endParaRPr lang="da-DK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90</a:t>
            </a:fld>
            <a:endParaRPr lang="da-DK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</a:t>
            </a:r>
            <a:r>
              <a:rPr kumimoji="0" lang="da-DK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начало</a:t>
            </a: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59428" y="1643051"/>
            <a:ext cx="84391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lang="da-DK" dirty="0" smtClean="0"/>
              <a:t>GZR, GLR, GLP </a:t>
            </a: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CR02 					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76065</a:t>
            </a: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-2A 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CR04, FR04, MR04			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76065L-4A 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FR06, MR06, PR06, SR06			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76065L-6A 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MR08, PR08, SR08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76065L-8A</a:t>
            </a:r>
            <a:endParaRPr kumimoji="0" lang="da-DK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M10 					</a:t>
            </a:r>
            <a:r>
              <a:rPr lang="da-DK" sz="1400" kern="0" dirty="0" smtClean="0">
                <a:solidFill>
                  <a:schemeClr val="accent2">
                    <a:lumMod val="50000"/>
                  </a:schemeClr>
                </a:solidFill>
              </a:rPr>
              <a:t>76065L-10A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endParaRPr kumimoji="0" lang="da-DK" sz="14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hlinkClick r:id="rId5" action="ppaction://hlinksldjump"/>
              </a:rPr>
              <a:t>Вернуться</a:t>
            </a:r>
            <a:r>
              <a:rPr lang="da-DK" dirty="0" smtClean="0">
                <a:hlinkClick r:id="rId5" action="ppaction://hlinksldjump"/>
              </a:rPr>
              <a:t> к </a:t>
            </a:r>
            <a:r>
              <a:rPr lang="da-DK" dirty="0" err="1" smtClean="0">
                <a:hlinkClick r:id="rId5" action="ppaction://hlinksldjump"/>
              </a:rPr>
              <a:t>окнам</a:t>
            </a:r>
            <a:endParaRPr lang="da-DK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1928802"/>
            <a:ext cx="3571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2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2003-2015 </a:t>
            </a:r>
            <a:r>
              <a:rPr lang="ru-RU" dirty="0" err="1" smtClean="0"/>
              <a:t>гг</a:t>
            </a:r>
            <a:r>
              <a:rPr lang="ru-RU" dirty="0" smtClean="0"/>
              <a:t> (например,  </a:t>
            </a:r>
            <a:r>
              <a:rPr lang="en-US" dirty="0" smtClean="0"/>
              <a:t>GGL M08 3073G)</a:t>
            </a:r>
            <a:r>
              <a:rPr lang="ru-RU" dirty="0" smtClean="0"/>
              <a:t> - </a:t>
            </a:r>
            <a:r>
              <a:rPr lang="ru-RU" dirty="0" smtClean="0">
                <a:hlinkClick r:id="rId2" action="ppaction://hlinksldjump"/>
              </a:rPr>
              <a:t>Алюминий</a:t>
            </a:r>
            <a:endParaRPr lang="ru-RU" dirty="0" smtClean="0"/>
          </a:p>
          <a:p>
            <a:r>
              <a:rPr lang="ru-RU" dirty="0"/>
              <a:t>2003-2015 </a:t>
            </a:r>
            <a:r>
              <a:rPr lang="ru-RU" dirty="0" err="1"/>
              <a:t>гг</a:t>
            </a:r>
            <a:r>
              <a:rPr lang="ru-RU" dirty="0"/>
              <a:t> </a:t>
            </a:r>
            <a:r>
              <a:rPr lang="ru-RU" dirty="0" smtClean="0"/>
              <a:t>(например,  </a:t>
            </a:r>
            <a:r>
              <a:rPr lang="en-US" dirty="0" smtClean="0"/>
              <a:t>GGL M08 3</a:t>
            </a:r>
            <a:r>
              <a:rPr lang="ru-RU" dirty="0" smtClean="0"/>
              <a:t>173</a:t>
            </a:r>
            <a:r>
              <a:rPr lang="en-US" dirty="0" smtClean="0"/>
              <a:t>G)</a:t>
            </a:r>
            <a:r>
              <a:rPr lang="ru-RU" dirty="0" smtClean="0"/>
              <a:t> - </a:t>
            </a:r>
            <a:r>
              <a:rPr lang="ru-RU" dirty="0" smtClean="0">
                <a:hlinkClick r:id="rId3" action="ppaction://hlinksldjump"/>
              </a:rPr>
              <a:t>Медь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91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r>
              <a:rPr lang="ru-RU" sz="1600" kern="0" dirty="0" smtClean="0"/>
              <a:t>Накладки для окна</a:t>
            </a:r>
            <a:r>
              <a:rPr lang="en-US" sz="2400" kern="0" dirty="0" smtClean="0"/>
              <a:t/>
            </a:r>
            <a:br>
              <a:rPr lang="en-US" sz="2400" kern="0" dirty="0" smtClean="0"/>
            </a:br>
            <a:r>
              <a:rPr lang="ru-RU" sz="2400" dirty="0" smtClean="0"/>
              <a:t>Боковая накладка коробки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1928802"/>
            <a:ext cx="3571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1992-2003 </a:t>
            </a:r>
            <a:r>
              <a:rPr lang="ru-RU" dirty="0" err="1" smtClean="0"/>
              <a:t>гг</a:t>
            </a:r>
            <a:r>
              <a:rPr lang="ru-RU" dirty="0" smtClean="0"/>
              <a:t> (например,  </a:t>
            </a:r>
            <a:r>
              <a:rPr lang="en-US" dirty="0" smtClean="0"/>
              <a:t>GGL 308 3059)</a:t>
            </a:r>
            <a:r>
              <a:rPr lang="ru-RU" dirty="0" smtClean="0"/>
              <a:t> - </a:t>
            </a:r>
            <a:r>
              <a:rPr lang="ru-RU" dirty="0" smtClean="0">
                <a:hlinkClick r:id="rId2" action="ppaction://hlinksldjump"/>
              </a:rPr>
              <a:t>Алюминий</a:t>
            </a:r>
            <a:endParaRPr lang="ru-RU" dirty="0" smtClean="0"/>
          </a:p>
          <a:p>
            <a:r>
              <a:rPr lang="ru-RU" dirty="0"/>
              <a:t>1992-2003 </a:t>
            </a:r>
            <a:r>
              <a:rPr lang="ru-RU" dirty="0" err="1"/>
              <a:t>гг</a:t>
            </a:r>
            <a:r>
              <a:rPr lang="ru-RU" dirty="0"/>
              <a:t> </a:t>
            </a:r>
            <a:r>
              <a:rPr lang="ru-RU" dirty="0" smtClean="0"/>
              <a:t>(например,  </a:t>
            </a:r>
            <a:r>
              <a:rPr lang="en-US" dirty="0" smtClean="0"/>
              <a:t>GGL 308 3159)</a:t>
            </a:r>
            <a:r>
              <a:rPr lang="ru-RU" dirty="0" smtClean="0"/>
              <a:t>- </a:t>
            </a:r>
            <a:r>
              <a:rPr lang="ru-RU" dirty="0" smtClean="0">
                <a:hlinkClick r:id="rId3" action="ppaction://hlinksldjump"/>
              </a:rPr>
              <a:t>Медь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92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4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r>
              <a:rPr lang="ru-RU" sz="1600" kern="0" dirty="0" smtClean="0"/>
              <a:t>Накладки для окна</a:t>
            </a:r>
            <a:r>
              <a:rPr lang="en-US" sz="2400" kern="0" dirty="0" smtClean="0"/>
              <a:t/>
            </a:r>
            <a:br>
              <a:rPr lang="en-US" sz="2400" kern="0" dirty="0" smtClean="0"/>
            </a:br>
            <a:r>
              <a:rPr lang="ru-RU" sz="2400" dirty="0" smtClean="0"/>
              <a:t>Боковая накладка коробки</a:t>
            </a:r>
            <a:endParaRPr lang="ru-RU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1928802"/>
            <a:ext cx="3571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 smtClean="0"/>
              <a:t>Боковая накладка коробки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(левая изнутри)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/>
              <a:t>2003-2015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M08 3073G)</a:t>
            </a:r>
            <a:r>
              <a:rPr lang="ru-RU" sz="1600" dirty="0" smtClean="0"/>
              <a:t> - Алюминий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93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47663" y="1772816"/>
            <a:ext cx="843915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GZL, GGL, GGU</a:t>
            </a:r>
            <a:r>
              <a:rPr lang="ru-RU" kern="0" dirty="0" smtClean="0">
                <a:latin typeface="+mn-lt"/>
              </a:rPr>
              <a:t>, </a:t>
            </a:r>
            <a:r>
              <a:rPr lang="en-US" kern="0" dirty="0" smtClean="0">
                <a:latin typeface="+mn-lt"/>
              </a:rPr>
              <a:t>GPL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C02 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76065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L-020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C04, F04, M04,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P04, U04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76065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L-040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C06, F06, M06, P06, S06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76065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L-060 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F08, M08, P08, S08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, U08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76065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L-080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M10, P10, S10, U10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76065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L-100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1928802"/>
            <a:ext cx="3571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 smtClean="0"/>
              <a:t>Боковая накладка коробки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(левая изнутри)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/>
              <a:t>2003-2015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M08 3</a:t>
            </a:r>
            <a:r>
              <a:rPr lang="ru-RU" sz="1600" dirty="0" smtClean="0"/>
              <a:t>1</a:t>
            </a:r>
            <a:r>
              <a:rPr lang="en-US" sz="1600" dirty="0" smtClean="0"/>
              <a:t>73G)</a:t>
            </a:r>
            <a:r>
              <a:rPr lang="ru-RU" sz="1600" dirty="0" smtClean="0"/>
              <a:t> - Медь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94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47663" y="1844824"/>
            <a:ext cx="8439150" cy="37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GGL, GGU</a:t>
            </a:r>
            <a:r>
              <a:rPr lang="ru-RU" kern="0" dirty="0" smtClean="0">
                <a:latin typeface="+mn-lt"/>
              </a:rPr>
              <a:t>, </a:t>
            </a:r>
            <a:r>
              <a:rPr lang="en-US" kern="0" dirty="0" smtClean="0">
                <a:latin typeface="+mn-lt"/>
              </a:rPr>
              <a:t>GPL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C02 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76065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L-021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C04, F04, M04, P04, U04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		76065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L-041 	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C06, F06, M06, P06, S06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76065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L-061 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F08, M08, P08, S08, U08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76065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L-081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M10, P10, S10, U10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76065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L-101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1928802"/>
            <a:ext cx="3571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 smtClean="0"/>
              <a:t>Боковая накладка коробки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(левая изнутри)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/>
              <a:t>1992-2003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308 3059)</a:t>
            </a:r>
            <a:r>
              <a:rPr lang="ru-RU" sz="1600" dirty="0" smtClean="0"/>
              <a:t> - Алюминий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95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772816"/>
            <a:ext cx="843915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>
                <a:tab pos="1274763" algn="l"/>
              </a:tabLst>
              <a:defRPr/>
            </a:pPr>
            <a:endParaRPr lang="en-US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GZL, GGL: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102 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60305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LS02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304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306LL04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		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306, 606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306LL06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308, 408, 608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306LL08 </a:t>
            </a:r>
            <a:endParaRPr lang="en-US" sz="1400" kern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310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60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306LL10 </a:t>
            </a:r>
            <a:endParaRPr lang="en-US" sz="1400" kern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1928802"/>
            <a:ext cx="3571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1331899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 smtClean="0"/>
              <a:t>Боковая накладка коробки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(левая изнутри)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dirty="0" smtClean="0"/>
              <a:t>1992-2003 </a:t>
            </a:r>
            <a:r>
              <a:rPr lang="ru-RU" sz="1600" dirty="0" err="1" smtClean="0"/>
              <a:t>гг</a:t>
            </a:r>
            <a:r>
              <a:rPr lang="ru-RU" sz="1600" dirty="0" smtClean="0"/>
              <a:t> (например,  </a:t>
            </a:r>
            <a:r>
              <a:rPr lang="en-US" sz="1600" dirty="0" smtClean="0"/>
              <a:t>GGL 308 3</a:t>
            </a:r>
            <a:r>
              <a:rPr lang="ru-RU" sz="1600" dirty="0" smtClean="0"/>
              <a:t>1</a:t>
            </a:r>
            <a:r>
              <a:rPr lang="en-US" sz="1600" dirty="0" smtClean="0"/>
              <a:t>59)</a:t>
            </a:r>
            <a:r>
              <a:rPr lang="ru-RU" sz="1600" dirty="0" smtClean="0"/>
              <a:t> - Медь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96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7663" y="1663666"/>
            <a:ext cx="8439150" cy="395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GGL: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102 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305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LS02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304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		6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1306LL04 		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306, 606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1306LL06	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308, 408, 608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1306LL08 </a:t>
            </a:r>
          </a:p>
          <a:p>
            <a:pPr marL="34290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310					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sz="1400" kern="0" dirty="0" smtClean="0">
                <a:solidFill>
                  <a:schemeClr val="accent2">
                    <a:lumMod val="50000"/>
                  </a:schemeClr>
                </a:solidFill>
              </a:rPr>
              <a:t>1306LL10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072462" y="3286124"/>
            <a:ext cx="428628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1928802"/>
            <a:ext cx="3571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19200"/>
            <a:ext cx="8439150" cy="4314933"/>
          </a:xfrm>
        </p:spPr>
        <p:txBody>
          <a:bodyPr/>
          <a:lstStyle/>
          <a:p>
            <a:r>
              <a:rPr lang="en-US" dirty="0">
                <a:hlinkClick r:id="rId2" action="ppaction://hlinksldjump"/>
              </a:rPr>
              <a:t>VELUX OPTIMA (</a:t>
            </a:r>
            <a:r>
              <a:rPr lang="ru-RU" dirty="0">
                <a:hlinkClick r:id="rId2" action="ppaction://hlinksldjump"/>
              </a:rPr>
              <a:t>например, </a:t>
            </a:r>
            <a:r>
              <a:rPr lang="en-US" dirty="0">
                <a:hlinkClick r:id="rId2" action="ppaction://hlinksldjump"/>
              </a:rPr>
              <a:t>GLR MR08 3073IS)</a:t>
            </a:r>
            <a:r>
              <a:rPr lang="en-US" dirty="0"/>
              <a:t> </a:t>
            </a:r>
            <a:endParaRPr lang="en-US" dirty="0" smtClean="0"/>
          </a:p>
          <a:p>
            <a:r>
              <a:rPr lang="ru-RU" dirty="0"/>
              <a:t>VELUX PREMIUM (например,  GGL MK08 3070) - </a:t>
            </a:r>
            <a:r>
              <a:rPr lang="ru-RU" dirty="0">
                <a:hlinkClick r:id="rId3" action="ppaction://hlinksldjump"/>
              </a:rPr>
              <a:t>Алюминий</a:t>
            </a:r>
            <a:endParaRPr lang="ru-RU" dirty="0"/>
          </a:p>
          <a:p>
            <a:r>
              <a:rPr lang="ru-RU" dirty="0"/>
              <a:t>VELUX PREMIUM (например,  GGL MK08 3170) - </a:t>
            </a:r>
            <a:r>
              <a:rPr lang="ru-RU" dirty="0">
                <a:hlinkClick r:id="rId4" action="ppaction://hlinksldjump"/>
              </a:rPr>
              <a:t>Медь</a:t>
            </a:r>
            <a:endParaRPr lang="ru-RU" dirty="0"/>
          </a:p>
          <a:p>
            <a:r>
              <a:rPr lang="ru-RU" dirty="0" smtClean="0"/>
              <a:t>2003-2015 </a:t>
            </a:r>
            <a:r>
              <a:rPr lang="ru-RU" dirty="0" err="1" smtClean="0"/>
              <a:t>гг</a:t>
            </a:r>
            <a:r>
              <a:rPr lang="ru-RU" dirty="0" smtClean="0"/>
              <a:t> (например,  </a:t>
            </a:r>
            <a:r>
              <a:rPr lang="en-US" dirty="0" smtClean="0"/>
              <a:t>GGL M08 3073G)</a:t>
            </a:r>
            <a:r>
              <a:rPr lang="ru-RU" dirty="0" smtClean="0"/>
              <a:t> - </a:t>
            </a:r>
            <a:r>
              <a:rPr lang="ru-RU" dirty="0" smtClean="0">
                <a:hlinkClick r:id="rId2" action="ppaction://hlinksldjump"/>
              </a:rPr>
              <a:t>Алюминий</a:t>
            </a:r>
            <a:endParaRPr lang="ru-RU" dirty="0" smtClean="0"/>
          </a:p>
          <a:p>
            <a:r>
              <a:rPr lang="ru-RU" dirty="0"/>
              <a:t>2003-2015 </a:t>
            </a:r>
            <a:r>
              <a:rPr lang="ru-RU" dirty="0" err="1"/>
              <a:t>гг</a:t>
            </a:r>
            <a:r>
              <a:rPr lang="ru-RU" dirty="0"/>
              <a:t> </a:t>
            </a:r>
            <a:r>
              <a:rPr lang="ru-RU" dirty="0" smtClean="0"/>
              <a:t>(например,  </a:t>
            </a:r>
            <a:r>
              <a:rPr lang="en-US" dirty="0" smtClean="0"/>
              <a:t>GGL M08 3</a:t>
            </a:r>
            <a:r>
              <a:rPr lang="ru-RU" dirty="0" smtClean="0"/>
              <a:t>173</a:t>
            </a:r>
            <a:r>
              <a:rPr lang="en-US" dirty="0" smtClean="0"/>
              <a:t>G)</a:t>
            </a:r>
            <a:r>
              <a:rPr lang="ru-RU" dirty="0" smtClean="0"/>
              <a:t> - </a:t>
            </a:r>
            <a:r>
              <a:rPr lang="ru-RU" dirty="0" smtClean="0">
                <a:hlinkClick r:id="rId5" action="ppaction://hlinksldjump"/>
              </a:rPr>
              <a:t>Медь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97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6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Накладки для окна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Нижняя накладка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поворотной створки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259632" y="3173526"/>
            <a:ext cx="4546569" cy="2428892"/>
            <a:chOff x="1508138" y="2500306"/>
            <a:chExt cx="4546569" cy="242889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2500306"/>
              <a:ext cx="3714776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Oval 11"/>
            <p:cNvSpPr/>
            <p:nvPr/>
          </p:nvSpPr>
          <p:spPr bwMode="auto">
            <a:xfrm rot="1614067">
              <a:off x="1508138" y="3065600"/>
              <a:ext cx="4546569" cy="1149547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8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da-DK" smtClean="0"/>
              <a:pPr/>
              <a:t>98</a:t>
            </a:fld>
            <a:endParaRPr lang="da-DK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7663" y="1237561"/>
            <a:ext cx="8439150" cy="454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buSzPct val="80000"/>
              <a:tabLst>
                <a:tab pos="1274763" algn="l"/>
              </a:tabLst>
              <a:defRPr/>
            </a:pPr>
            <a:r>
              <a:rPr lang="ru-RU" sz="1400" kern="0" dirty="0" smtClean="0">
                <a:latin typeface="+mn-lt"/>
              </a:rPr>
              <a:t>Подходит к окнам </a:t>
            </a:r>
          </a:p>
          <a:p>
            <a:pPr lvl="0" eaLnBrk="1" hangingPunct="1">
              <a:buSzPct val="80000"/>
              <a:tabLst>
                <a:tab pos="1274763" algn="l"/>
              </a:tabLst>
              <a:defRPr/>
            </a:pPr>
            <a:r>
              <a:rPr lang="en-US" sz="1600" dirty="0"/>
              <a:t>VELUX OPTIMA (</a:t>
            </a:r>
            <a:r>
              <a:rPr lang="ru-RU" sz="1600" dirty="0"/>
              <a:t>например, </a:t>
            </a:r>
            <a:r>
              <a:rPr lang="en-US" sz="1600" dirty="0"/>
              <a:t>GLR MR08 3073IS) </a:t>
            </a:r>
            <a:r>
              <a:rPr lang="ru-RU" sz="1600" dirty="0" smtClean="0"/>
              <a:t>и</a:t>
            </a:r>
          </a:p>
          <a:p>
            <a:pPr lvl="0" eaLnBrk="1" hangingPunct="1">
              <a:buSzPct val="80000"/>
              <a:tabLst>
                <a:tab pos="1274763" algn="l"/>
              </a:tabLst>
              <a:defRPr/>
            </a:pPr>
            <a:r>
              <a:rPr lang="ru-RU" sz="1600" dirty="0" smtClean="0"/>
              <a:t>2003-2015 </a:t>
            </a:r>
            <a:r>
              <a:rPr lang="ru-RU" sz="1600" dirty="0" err="1"/>
              <a:t>гг</a:t>
            </a:r>
            <a:r>
              <a:rPr lang="ru-RU" sz="1600" dirty="0"/>
              <a:t> (например,  </a:t>
            </a:r>
            <a:r>
              <a:rPr lang="en-US" sz="1600" dirty="0"/>
              <a:t>GGL M08 3073G)</a:t>
            </a:r>
            <a:r>
              <a:rPr lang="ru-RU" sz="1600" dirty="0"/>
              <a:t> </a:t>
            </a:r>
            <a:endParaRPr lang="ru-RU" sz="1600" dirty="0" smtClean="0"/>
          </a:p>
          <a:p>
            <a:pPr lvl="0" eaLnBrk="1" hangingPunct="1">
              <a:buSzPct val="80000"/>
              <a:tabLst>
                <a:tab pos="127476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lang="en-US" sz="1600" kern="0" dirty="0" smtClean="0"/>
              <a:t>GZ</a:t>
            </a:r>
            <a:r>
              <a:rPr lang="en-US" sz="1600" kern="0" dirty="0"/>
              <a:t>R</a:t>
            </a:r>
            <a:r>
              <a:rPr lang="en-US" sz="1600" kern="0" dirty="0" smtClean="0"/>
              <a:t>, GLR, GLP:</a:t>
            </a:r>
            <a:endParaRPr lang="en-US" sz="1600" kern="0" dirty="0"/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CR02</a:t>
            </a:r>
            <a:r>
              <a:rPr lang="en-US" sz="1200" kern="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CR04</a:t>
            </a:r>
            <a:r>
              <a:rPr lang="en-US" sz="1200" kern="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1200" kern="0" dirty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	760617C0</a:t>
            </a:r>
            <a:r>
              <a:rPr lang="en-US" sz="1200" kern="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12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200" kern="0" dirty="0">
                <a:solidFill>
                  <a:schemeClr val="accent2">
                    <a:lumMod val="50000"/>
                  </a:schemeClr>
                </a:solidFill>
              </a:rPr>
              <a:t>	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FR04</a:t>
            </a:r>
            <a:r>
              <a:rPr lang="en-US" sz="1200" kern="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FR06</a:t>
            </a:r>
            <a:r>
              <a:rPr lang="en-US" sz="1200" kern="0" dirty="0"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	760617F0</a:t>
            </a:r>
            <a:endParaRPr lang="en-US" sz="1200" kern="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MR04</a:t>
            </a:r>
            <a:r>
              <a:rPr lang="en-US" sz="1200" kern="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MR06</a:t>
            </a:r>
            <a:r>
              <a:rPr lang="en-US" sz="1200" kern="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MR08</a:t>
            </a:r>
            <a:r>
              <a:rPr lang="en-US" sz="1200" kern="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MR10</a:t>
            </a:r>
            <a:r>
              <a:rPr lang="en-US" sz="1200" kern="0" dirty="0">
                <a:solidFill>
                  <a:schemeClr val="accent2">
                    <a:lumMod val="50000"/>
                  </a:schemeClr>
                </a:solidFill>
              </a:rPr>
              <a:t>		760617M0	</a:t>
            </a:r>
            <a:r>
              <a:rPr lang="ru-RU" sz="12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200" kern="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PR06</a:t>
            </a:r>
            <a:r>
              <a:rPr lang="en-US" sz="1200" kern="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PR08</a:t>
            </a:r>
            <a:r>
              <a:rPr lang="en-US" sz="1200" kern="0" dirty="0"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	760617P0</a:t>
            </a:r>
            <a:r>
              <a:rPr lang="en-US" sz="1200" kern="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12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200" kern="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SR06</a:t>
            </a:r>
            <a:r>
              <a:rPr lang="en-US" sz="1200" kern="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SR08</a:t>
            </a:r>
            <a:r>
              <a:rPr lang="en-US" sz="1200" kern="0" dirty="0"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	760617S0</a:t>
            </a:r>
            <a:r>
              <a:rPr lang="en-US" sz="1200" kern="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12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200" kern="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>
                <a:tab pos="127476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GZL, GGL, GGU</a:t>
            </a:r>
            <a:r>
              <a:rPr lang="ru-RU" sz="1600" kern="0" dirty="0" smtClean="0">
                <a:latin typeface="+mn-lt"/>
              </a:rPr>
              <a:t>, </a:t>
            </a:r>
            <a:r>
              <a:rPr lang="en-US" sz="1600" kern="0" dirty="0" smtClean="0">
                <a:latin typeface="+mn-lt"/>
              </a:rPr>
              <a:t>GPL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C02, C04	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760617C0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</a:t>
            </a: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F04, F06	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760617F0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M04, M06, M08, M10, M12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760617M0	</a:t>
            </a:r>
            <a:r>
              <a:rPr lang="ru-RU" sz="9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P06, P08, P10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760617P0	</a:t>
            </a:r>
            <a:r>
              <a:rPr lang="ru-RU" sz="9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S06, S08, S10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760617S0	</a:t>
            </a:r>
            <a:r>
              <a:rPr lang="ru-RU" sz="9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3"/>
              </a:buBlip>
              <a:tabLst>
                <a:tab pos="12747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U04, U08, U10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760617U0	</a:t>
            </a:r>
            <a:r>
              <a:rPr lang="ru-RU" sz="9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>
                <a:tab pos="127476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44028" y="2847187"/>
            <a:ext cx="3546437" cy="1785950"/>
            <a:chOff x="1508138" y="2500306"/>
            <a:chExt cx="4546569" cy="242889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2500306"/>
              <a:ext cx="3714776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Oval 10"/>
            <p:cNvSpPr/>
            <p:nvPr/>
          </p:nvSpPr>
          <p:spPr bwMode="auto">
            <a:xfrm rot="1614067">
              <a:off x="1508138" y="3065600"/>
              <a:ext cx="4546569" cy="1149547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/>
              <a:t>Нижняя накладка поворотной створки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к окнам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496-C20A-4259-82D6-EE90691934EF}" type="slidenum">
              <a:rPr lang="ru-RU" smtClean="0"/>
              <a:pPr/>
              <a:t>99</a:t>
            </a:fld>
            <a:endParaRPr lang="ru-RU" dirty="0"/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7286644" y="5786454"/>
            <a:ext cx="1357322" cy="500066"/>
          </a:xfrm>
          <a:prstGeom prst="flowChartAlternateProcess">
            <a:avLst/>
          </a:prstGeom>
          <a:solidFill>
            <a:schemeClr val="accent3"/>
          </a:solidFill>
          <a:ln w="9525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 action="ppaction://hlinksldjump"/>
              </a:rPr>
              <a:t>В начало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7663" y="1237561"/>
            <a:ext cx="8439150" cy="413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buSzPct val="80000"/>
              <a:tabLst>
                <a:tab pos="1274763" algn="l"/>
              </a:tabLst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  <a:defRPr/>
            </a:pPr>
            <a:r>
              <a:rPr lang="en-US" sz="1600" kern="0" dirty="0" smtClean="0"/>
              <a:t>GGL 3070, GGU 0070, GPL 3070, GPU 0070, GTL 3070</a:t>
            </a:r>
            <a:r>
              <a:rPr lang="ru-RU" sz="1600" kern="0" dirty="0" smtClean="0"/>
              <a:t>: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02, C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04		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763704CK0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	 		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F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04, F</a:t>
            </a:r>
            <a:r>
              <a:rPr lang="en-US" sz="1200" kern="0" dirty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06		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763704FK0</a:t>
            </a:r>
            <a:r>
              <a:rPr lang="ru-RU" sz="1200" kern="0" dirty="0">
                <a:solidFill>
                  <a:schemeClr val="accent2">
                    <a:lumMod val="50000"/>
                  </a:schemeClr>
                </a:solidFill>
              </a:rPr>
              <a:t>	 </a:t>
            </a:r>
            <a:endParaRPr lang="en-US" sz="1200" kern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04, M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06, M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K0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8, M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10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763704MK0</a:t>
            </a:r>
            <a:r>
              <a:rPr lang="ru-RU" sz="1200" kern="0" dirty="0">
                <a:solidFill>
                  <a:schemeClr val="accent2">
                    <a:lumMod val="50000"/>
                  </a:schemeClr>
                </a:solidFill>
              </a:rPr>
              <a:t>	 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	 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06, P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08		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763704PK0</a:t>
            </a:r>
            <a:r>
              <a:rPr lang="ru-RU" sz="1200" kern="0" dirty="0">
                <a:solidFill>
                  <a:schemeClr val="accent2">
                    <a:lumMod val="50000"/>
                  </a:schemeClr>
                </a:solidFill>
              </a:rPr>
              <a:t>	 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	 </a:t>
            </a:r>
          </a:p>
          <a:p>
            <a:pPr marL="342900" lvl="0" indent="-342900" eaLnBrk="1" hangingPunct="1">
              <a:buSzPct val="80000"/>
              <a:buBlip>
                <a:blip r:embed="rId4"/>
              </a:buBlip>
              <a:tabLst>
                <a:tab pos="1274763" algn="l"/>
              </a:tabLst>
            </a:pP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06, S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08				</a:t>
            </a:r>
            <a:r>
              <a:rPr lang="en-US" sz="1200" kern="0" dirty="0" smtClean="0">
                <a:solidFill>
                  <a:schemeClr val="accent2">
                    <a:lumMod val="50000"/>
                  </a:schemeClr>
                </a:solidFill>
              </a:rPr>
              <a:t>763704SK0</a:t>
            </a:r>
            <a:r>
              <a:rPr lang="ru-RU" sz="1200" kern="0" dirty="0">
                <a:solidFill>
                  <a:schemeClr val="accent2">
                    <a:lumMod val="50000"/>
                  </a:schemeClr>
                </a:solidFill>
              </a:rPr>
              <a:t>	 </a:t>
            </a:r>
            <a:r>
              <a:rPr lang="ru-RU" sz="1200" kern="0" dirty="0" smtClean="0">
                <a:solidFill>
                  <a:schemeClr val="accent2">
                    <a:lumMod val="50000"/>
                  </a:schemeClr>
                </a:solidFill>
              </a:rPr>
              <a:t>	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>
                <a:tab pos="1274763" algn="l"/>
              </a:tabLst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44028" y="2847187"/>
            <a:ext cx="3546437" cy="1785950"/>
            <a:chOff x="1508138" y="2500306"/>
            <a:chExt cx="4546569" cy="242889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2500306"/>
              <a:ext cx="3714776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Oval 10"/>
            <p:cNvSpPr/>
            <p:nvPr/>
          </p:nvSpPr>
          <p:spPr bwMode="auto">
            <a:xfrm rot="1614067">
              <a:off x="1508138" y="3065600"/>
              <a:ext cx="4546569" cy="1149547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68275"/>
            <a:ext cx="7032625" cy="936625"/>
          </a:xfrm>
        </p:spPr>
        <p:txBody>
          <a:bodyPr/>
          <a:lstStyle/>
          <a:p>
            <a:r>
              <a:rPr lang="ru-RU" sz="1600" dirty="0" smtClean="0"/>
              <a:t>Накладки для окна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Нижняя накладка поворотной створки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1600" dirty="0"/>
              <a:t>VELUX PREMIUM (например,  GGL MK08 3070) - </a:t>
            </a:r>
            <a:r>
              <a:rPr lang="ru-RU" sz="1600" dirty="0" smtClean="0"/>
              <a:t>Алюминий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к окнам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7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LUX templates slides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66CC"/>
      </a:accent2>
      <a:accent3>
        <a:srgbClr val="A5A5A5"/>
      </a:accent3>
      <a:accent4>
        <a:srgbClr val="8064A2"/>
      </a:accent4>
      <a:accent5>
        <a:srgbClr val="0099CC"/>
      </a:accent5>
      <a:accent6>
        <a:srgbClr val="548DD4"/>
      </a:accent6>
      <a:hlink>
        <a:srgbClr val="0066CC"/>
      </a:hlink>
      <a:folHlink>
        <a:srgbClr val="800080"/>
      </a:folHlink>
    </a:clrScheme>
    <a:fontScheme name="VELUX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VELU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LUX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LUX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LUX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LUX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LUX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LUX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LUX 8">
        <a:dk1>
          <a:srgbClr val="000000"/>
        </a:dk1>
        <a:lt1>
          <a:srgbClr val="FFFFFF"/>
        </a:lt1>
        <a:dk2>
          <a:srgbClr val="000000"/>
        </a:dk2>
        <a:lt2>
          <a:srgbClr val="737371"/>
        </a:lt2>
        <a:accent1>
          <a:srgbClr val="FF0000"/>
        </a:accent1>
        <a:accent2>
          <a:srgbClr val="A9CAE4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99B7CF"/>
        </a:accent6>
        <a:hlink>
          <a:srgbClr val="C4C4C2"/>
        </a:hlink>
        <a:folHlink>
          <a:srgbClr val="E0E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VELUX templates slides</Template>
  <TotalTime>10563</TotalTime>
  <Words>7327</Words>
  <Application>Microsoft Office PowerPoint</Application>
  <PresentationFormat>On-screen Show (4:3)</PresentationFormat>
  <Paragraphs>3438</Paragraphs>
  <Slides>281</Slides>
  <Notes>98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281</vt:i4>
      </vt:variant>
    </vt:vector>
  </HeadingPairs>
  <TitlesOfParts>
    <vt:vector size="287" baseType="lpstr">
      <vt:lpstr>Arial</vt:lpstr>
      <vt:lpstr>Calibri</vt:lpstr>
      <vt:lpstr>Times New Roman</vt:lpstr>
      <vt:lpstr>Verdana</vt:lpstr>
      <vt:lpstr>Wingdings</vt:lpstr>
      <vt:lpstr>VELUX templates slides</vt:lpstr>
      <vt:lpstr>Запчасти</vt:lpstr>
      <vt:lpstr>Запасные части для</vt:lpstr>
      <vt:lpstr>Запасные части для окна</vt:lpstr>
      <vt:lpstr>Запасные части для окна деревянные </vt:lpstr>
      <vt:lpstr>Вентиляционный клапан Код окна?</vt:lpstr>
      <vt:lpstr>Вентиляционный клапан VELUX PREMIUM</vt:lpstr>
      <vt:lpstr>Вентиляционный клапан 2003-2015 гг</vt:lpstr>
      <vt:lpstr>Вентиляционный клапан 1992-2003 гг</vt:lpstr>
      <vt:lpstr>Коробка окна  2003-2015 гг</vt:lpstr>
      <vt:lpstr>Запасные части для окна металлические</vt:lpstr>
      <vt:lpstr>Накладки для окна</vt:lpstr>
      <vt:lpstr>Упаковка с накладками Код окна?</vt:lpstr>
      <vt:lpstr>Накладки для окна Упаковка с накладками</vt:lpstr>
      <vt:lpstr>Накладки для окна Упаковка с накладками VELUX OPTIMA (например, GLR MR08 3073IS)</vt:lpstr>
      <vt:lpstr>Накладки для окна Упаковка с накладками VELUX PREMIUM (например,  GGL MK08 3073) - Алюминий</vt:lpstr>
      <vt:lpstr>Накладки для окна Упаковка с накладками VELUX PREMIUM (например,  GGL MK08 3170) - Медь</vt:lpstr>
      <vt:lpstr>Накладки для окна Упаковка с накладками/Байпак</vt:lpstr>
      <vt:lpstr>Накладки для окна Упаковка с накладками/Байпак</vt:lpstr>
      <vt:lpstr>Накладки для окна Упаковка с накладками/Байпак 2003-2015 гг (например,  GGL M08 3073G) - Алюминий</vt:lpstr>
      <vt:lpstr>Накладки для окна Упаковка с накладками/Байпак 2003-2015 (например,  GGL M08 3073G) - Алюминий</vt:lpstr>
      <vt:lpstr>Накладки для окна Упаковка с накладками/Байпак 2003-2015 гг (например,  GGL M08 3073G) - Медь</vt:lpstr>
      <vt:lpstr>PowerPoint Presentation</vt:lpstr>
      <vt:lpstr>Прижимная П-образная рамка стеклопакета VELUX OPTIMA (например,  GLR MR08 3073IS) </vt:lpstr>
      <vt:lpstr>Прижимная П-образная рамка стеклопакета VELUX PREMIUM (например,  GGL MK08 3070) – Алюминий</vt:lpstr>
      <vt:lpstr>Прижимная П-образная рамка стеклопакета VELUX PREMIUM (например,  GGL MK08 3170) – Медь</vt:lpstr>
      <vt:lpstr>Прижимная П-образная рамка стеклопакета 2003-2015 (например,  GGL M08 3073G) - Алюминий</vt:lpstr>
      <vt:lpstr>Прижимная П-образная рамка стеклопакета 2003-2015 (например,  GGL M08 3073G) - Медь</vt:lpstr>
      <vt:lpstr>PowerPoint Presentation</vt:lpstr>
      <vt:lpstr>PowerPoint Presentation</vt:lpstr>
      <vt:lpstr>PowerPoint Presentation</vt:lpstr>
      <vt:lpstr>PowerPoint Presentation</vt:lpstr>
      <vt:lpstr>Накладки для окна Верхняя накладка/Top case VELUX OPTIMA (например, GLR MR08 3073IS) - Алюминий</vt:lpstr>
      <vt:lpstr>Накладки для окна Верхняя накладка/Top case VELUX PREMIUM (например, GGL MK08 3073) - Алюминий</vt:lpstr>
      <vt:lpstr>Накладки для окна Верхняя накладка/Top case 2003-2015 гг (например,  GGL M08 3073G) - Алюминий</vt:lpstr>
      <vt:lpstr>Накладки для окна Верхняя накладка/Top case 2003-2015 гг (например,  GGL M08 3173G) - Медь</vt:lpstr>
      <vt:lpstr>Накладки для окна Верхняя накладка/Top case 1992-2003 гг (например,  GGL 308 3059) - Алюминий</vt:lpstr>
      <vt:lpstr>Накладки для окна Верхняя накладка/Top case 1992-2003 гг (например,  GGL 308 3159) - Медь</vt:lpstr>
      <vt:lpstr>PowerPoint Presentation</vt:lpstr>
      <vt:lpstr>Накладки для окна Перекрывающая накладка коробки VELUX OPTIMA  (например, GLR MR08 3073IS)</vt:lpstr>
      <vt:lpstr>PowerPoint Presentation</vt:lpstr>
      <vt:lpstr>Накладки для окна Перекрывающая накладка коробки VELUX PREMIUM  (например, GGL MK08 3070) - Алюминий</vt:lpstr>
      <vt:lpstr>Накладки для окна Перекрывающая накладка коробки VELUX PREMIUM  (например, GGL MK08 3170) - Медь</vt:lpstr>
      <vt:lpstr>PowerPoint Presentation</vt:lpstr>
      <vt:lpstr>PowerPoint Presentation</vt:lpstr>
      <vt:lpstr>Накладки для окна Перекрывающая накладка коробки 2003-2015 гг (например,  GGL M08 3073G) - Алюминий</vt:lpstr>
      <vt:lpstr>Накладки для окна Перекрывающая накладка коробки 2003-2015 гг (например,  GGL M08 3173G) - Медь</vt:lpstr>
      <vt:lpstr>Накладки для окна Перекрывающая накладка коробки  (правая изнутри) 1992-2003 гг (например,  GGL 308 3059) - Алюминий</vt:lpstr>
      <vt:lpstr>Накладки для окна Перекрывающая накладка коробки  (правая изнутри) 1992-2003 гг (например,  GGL 308 3159) - Медь</vt:lpstr>
      <vt:lpstr>PowerPoint Presentation</vt:lpstr>
      <vt:lpstr>PowerPoint Presentation</vt:lpstr>
      <vt:lpstr>Накладки для окна Перекрывающая накладка коробки VELUX PREMIUM  (например, GGL MK08 3070) - Алюминий</vt:lpstr>
      <vt:lpstr>Накладки для окна Перекрывающая накладка коробки VELUX PREMIUM  (например, GGL MK08 3170) - Медь</vt:lpstr>
      <vt:lpstr>PowerPoint Presentation</vt:lpstr>
      <vt:lpstr>Накладки для окна Перекрывающая накладка коробки  (левая изнутри) 1992-2003 гг (например,  GGL 308 3059) - Алюминий</vt:lpstr>
      <vt:lpstr>PowerPoint Presentation</vt:lpstr>
      <vt:lpstr>PowerPoint Presentation</vt:lpstr>
      <vt:lpstr>Накладки для окна Перекрывающая накладка поворотной створки (правая изнутри) VELUX OPTIMA (например, GLR MR08 3073IS) – GLR, GLP</vt:lpstr>
      <vt:lpstr>Накладки для окна Перекрывающая накладка поворотной створки (правая изнутри) VELUX OPTIMA (например, GZR MR08 3050) – GZR  и 2003-2015 гг (например,  GGL M08 3073G) - Алюминий</vt:lpstr>
      <vt:lpstr>PowerPoint Presentation</vt:lpstr>
      <vt:lpstr>Накладки для окна Перекрывающая накладка поворотной створки (правая изнутри) VELUX PREMIUM (например, GGL MK08 3070) – Алюминий</vt:lpstr>
      <vt:lpstr>Накладки для окна Перекрывающая накладка поворотной створки (правая изнутри) VELUX PREMIUM (например, GGL MK08 3170) - Медь</vt:lpstr>
      <vt:lpstr>PowerPoint Presentation</vt:lpstr>
      <vt:lpstr>PowerPoint Presentation</vt:lpstr>
      <vt:lpstr>Накладки для окна Перекрывающая накладка поворотной створки (правая изнутри) 2003-2015 гг (например,  GGL M08 3173G) - Медь</vt:lpstr>
      <vt:lpstr>Накладки для окна Перекрывающая накладка поворотной створки (правая изнутри) 1992-2003 гг (например,  GGL 308 3059) - Алюминий</vt:lpstr>
      <vt:lpstr>Накладки для окна Перекрывающая накладка поворотной створки (правая изнутри) 1992-2003 гг (например,  GGL 308 3159) - Медь</vt:lpstr>
      <vt:lpstr>PowerPoint Presentation</vt:lpstr>
      <vt:lpstr>Накладки для окна Перекрывающая накладка поворотной створки (левая изнутри) VELUX OPTIMA (например, GZR MR08 3050) – GLR, GLP</vt:lpstr>
      <vt:lpstr>Накладки для окна Перекрывающая накладка поворотной створки (левая изнутри) VELUX OPTIMA (например, GZR MR08 3050) – GZR  и 2003-2015 гг (например,  GGL M08 3073G) - Алюминий</vt:lpstr>
      <vt:lpstr>PowerPoint Presentation</vt:lpstr>
      <vt:lpstr>Накладки для окна Перекрывающая накладка поворотной створки (левая изнутри) VELUX PREMIUM (например, GGL MK08 3070) – Алюминий</vt:lpstr>
      <vt:lpstr>Накладки для окна Перекрывающая накладка поворотной створки (левая изнутри) VELUX PREMIUM (например, GGL MK08 3170) - Медь</vt:lpstr>
      <vt:lpstr>PowerPoint Presentation</vt:lpstr>
      <vt:lpstr>PowerPoint Presentation</vt:lpstr>
      <vt:lpstr>Накладки для окна Перекрывающая накладка поворотной створки (левая изнутри) 2003-2015 гг (например,  GGL M08 3173G) - Медь</vt:lpstr>
      <vt:lpstr>Накладки для окна Перекрывающая накладка поворотной створки (левая изнутри) 1992-2003 гг (например,  GGL 308 3059) - Алюминий</vt:lpstr>
      <vt:lpstr>Накладки для окна Перекрывающая накладка поворотной створки (левая изнутри) 1992-2003 гг (например,  GGL 308 3159) - Медь</vt:lpstr>
      <vt:lpstr>PowerPoint Presentation</vt:lpstr>
      <vt:lpstr>Накладки для окна Боковая накладка коробки (правая изнутри) VELUX OPTIMA (например, GLR MR08 3073IS)</vt:lpstr>
      <vt:lpstr>PowerPoint Presentation</vt:lpstr>
      <vt:lpstr>Накладки для окна Боковая накладка коробки (правая и левая - комплект) VELUX PREMIUM (например, GGL MK08 3070) - Алюминий</vt:lpstr>
      <vt:lpstr>Накладки для окна Боковая накладка коробки (правая и левая - комплект) VELUX PREMIUM (например, GGL MK08 3170) - Медь</vt:lpstr>
      <vt:lpstr>PowerPoint Presentation</vt:lpstr>
      <vt:lpstr>PowerPoint Presentation</vt:lpstr>
      <vt:lpstr>Накладки для окна Боковая накладка коробки (правая изнутри) 2003-2015 гг (например,  GGL M08 3073G) - Алюминий</vt:lpstr>
      <vt:lpstr>Накладки для окна Боковая накладка коробки (правая изнутри) 2003-2015 гг (например,  GGL M08 3173G) - Медь</vt:lpstr>
      <vt:lpstr>Накладки для окна Боковая накладка коробки (правая изнутри) 1992-2003 гг (например,  GGL 308 3059) - Алюминий</vt:lpstr>
      <vt:lpstr>Накладки для окна Боковая накладка коробки (правая изнутри) 1992-2003 гг (например,  GGL 308 3159) - Медь</vt:lpstr>
      <vt:lpstr>PowerPoint Presentation</vt:lpstr>
      <vt:lpstr>Накладки для окна Боковая накладка коробки (левая изнутри) VELUX OPTIMA (например, GLR MR08 3073IS)</vt:lpstr>
      <vt:lpstr>PowerPoint Presentation</vt:lpstr>
      <vt:lpstr>PowerPoint Presentation</vt:lpstr>
      <vt:lpstr>Накладки для окна Боковая накладка коробки (левая изнутри) 2003-2015 гг (например,  GGL M08 3073G) - Алюминий</vt:lpstr>
      <vt:lpstr>Накладки для окна Боковая накладка коробки (левая изнутри) 2003-2015 гг (например,  GGL M08 3173G) - Медь</vt:lpstr>
      <vt:lpstr>Накладки для окна Боковая накладка коробки (левая изнутри) 1992-2003 гг (например,  GGL 308 3059) - Алюминий</vt:lpstr>
      <vt:lpstr>Накладки для окна Боковая накладка коробки (левая изнутри) 1992-2003 гг (например,  GGL 308 3159) - Медь</vt:lpstr>
      <vt:lpstr>PowerPoint Presentation</vt:lpstr>
      <vt:lpstr>Накладки для окна Нижняя накладка поворотной створки</vt:lpstr>
      <vt:lpstr>Накладки для окна Нижняя накладка поворотной створки VELUX PREMIUM (например,  GGL MK08 3070) - Алюминий</vt:lpstr>
      <vt:lpstr>Накладки для окна Нижняя накладка поворотной створки VELUX PREMIUM (например,  GGL MK08 3170) - Медь</vt:lpstr>
      <vt:lpstr>Накладки для окна Нижняя накладка поворотной створки 2003-2015 гг  (например,  GGL M08 3173G) - Медь</vt:lpstr>
      <vt:lpstr>PowerPoint Presentation</vt:lpstr>
      <vt:lpstr>Накладки для окна Нижняя накладка коробки VELUX OPTIMA (например,  GLR MR08 3073IS) - Алюминий</vt:lpstr>
      <vt:lpstr>Накладки для окна Нижняя накладка коробки VELUX PREMIUM (например,  GGL MK08 3073) - Алюминий</vt:lpstr>
      <vt:lpstr>PowerPoint Presentation</vt:lpstr>
      <vt:lpstr>PowerPoint Presentation</vt:lpstr>
      <vt:lpstr>PowerPoint Presentation</vt:lpstr>
      <vt:lpstr>Накладки для окна Нижняя накладка коробки 2003-2015 гг (например,  GGL M08 3073G) - Алюминий</vt:lpstr>
      <vt:lpstr>Накладки для окна Нижняя накладка коробки 2003-2015 гг (например,  GGL M08 3173G) - Медь</vt:lpstr>
      <vt:lpstr>Накладки для окна Нижняя накладка коробки 1992-2003 гг (например,  GGL 308 3059) - Алюминий</vt:lpstr>
      <vt:lpstr>Накладки для окна Нижняя накладка коробки 1992-2003 гг (например,  GGL 308 3159) - Медь</vt:lpstr>
      <vt:lpstr>Медные накладки для замены на окне PREMIUM GGL 3170</vt:lpstr>
      <vt:lpstr>Медные накладки для замены на окне PREMIUM GGL CK02 3170</vt:lpstr>
      <vt:lpstr>Медные накладки для замены на окне PREMIUM GGL CK04 3170</vt:lpstr>
      <vt:lpstr>Медные накладки для замены на окне PREMIUM GGL FK04 3170</vt:lpstr>
      <vt:lpstr>Медные накладки для замены на окне PREMIUM GGL FK06 3170</vt:lpstr>
      <vt:lpstr>Медные накладки для замены на окне PREMIUM GGL MK04 3170</vt:lpstr>
      <vt:lpstr>Медные накладки для замены на окне PREMIUM GGL MK06 3170</vt:lpstr>
      <vt:lpstr>Медные накладки для замены на окне PREMIUM GGL MK08 3170</vt:lpstr>
      <vt:lpstr>Медные накладки для замены на окне PREMIUM GGL MK10 3170</vt:lpstr>
      <vt:lpstr>Медные накладки для замены на окне PREMIUM GGL PK06 3170</vt:lpstr>
      <vt:lpstr>Медные накладки для замены на окне PREMIUM GGL PK08 3170</vt:lpstr>
      <vt:lpstr>Медные накладки для замены на окне PREMIUM GGL SK06 3170</vt:lpstr>
      <vt:lpstr>Медные накладки для замены на окне PREMIUM GGL SK08 3170</vt:lpstr>
      <vt:lpstr>Поворотные шарниры</vt:lpstr>
      <vt:lpstr>Поворотные шарниры</vt:lpstr>
      <vt:lpstr>Поворотные шарниры</vt:lpstr>
      <vt:lpstr>Поворотные шарниры</vt:lpstr>
      <vt:lpstr>Ручка на окно GZR, GLR (верхняя)</vt:lpstr>
      <vt:lpstr>Ручка на окно GZL (без замков)</vt:lpstr>
      <vt:lpstr>Ручка на окно GZL (без замков)</vt:lpstr>
      <vt:lpstr>Ручка на окно GZL (без замков)</vt:lpstr>
      <vt:lpstr>Замок  GGL, GGU, GPL, GPU</vt:lpstr>
      <vt:lpstr>Пружины (GPL) 2003-2015 гг</vt:lpstr>
      <vt:lpstr>Пружины GPL --- 3059 2003-2015 гг с алюминиевыми накладками</vt:lpstr>
      <vt:lpstr>Пружины GPL --- 3073G 2003-2015 гг  с алюминиевыми накладками</vt:lpstr>
      <vt:lpstr>Запасные части для окна металлические Пружина (GTL)</vt:lpstr>
      <vt:lpstr>Запасные части для окна металлические Заглушка пружины (GPL, GPU, GDL)</vt:lpstr>
      <vt:lpstr>Запасные части для окна металлические Крышка заглушки пружины</vt:lpstr>
      <vt:lpstr>Запасные части для окна металлические Подъемный механизм(GTL)</vt:lpstr>
      <vt:lpstr>Запасные части для окна металлические Шпингалет (GPL, GPU, GTL, GTU)</vt:lpstr>
      <vt:lpstr>Запасные части для окна металлические Газовый амортизатор (GXL)</vt:lpstr>
      <vt:lpstr>Запасные части для окна металлические Болт подъемного механизма (GXL)</vt:lpstr>
      <vt:lpstr>Крепеж</vt:lpstr>
      <vt:lpstr>Крепеж VELUX OPTIMA (например, GLR MR08 3073IS)</vt:lpstr>
      <vt:lpstr>Крепеж VELUX PREMIUM (например, GGL MK08 3070)</vt:lpstr>
      <vt:lpstr>Крепеж 2003-2015 гг (например,  GZL M08 1059D)</vt:lpstr>
      <vt:lpstr>Запасные части для окна пластмассовые</vt:lpstr>
      <vt:lpstr>Пружинный замок</vt:lpstr>
      <vt:lpstr>Ответная часть замка</vt:lpstr>
      <vt:lpstr>Запасные части для окна пластмассовые Ответная часть пружинного замка (GZR, GLR)</vt:lpstr>
      <vt:lpstr>Запасные части для окна пластмассовые Ответная часть пружинного замка (GZL)</vt:lpstr>
      <vt:lpstr>Запасные части для окна пластмассовые Ответная часть нижней ручки (GZR, GLR, GLP)</vt:lpstr>
      <vt:lpstr>Запасные части для окна пластмассовые Ответная замка (GGL)</vt:lpstr>
      <vt:lpstr>Вентиляционное устройство</vt:lpstr>
      <vt:lpstr>Запасные части для окна пластмассовые Вентиляционное устройство (GZR) VELUX OPTIMA</vt:lpstr>
      <vt:lpstr>Запасные части для окна пластмассовые Вентиляционное устройство (GLR, GLP) VELUX OPTIMA</vt:lpstr>
      <vt:lpstr>Запасные части для окна пластмассовые Вентиляционное устройство (GZL) 2003-2015</vt:lpstr>
      <vt:lpstr>Запасные части для окна пластмассовые Решетка вентиляции (GZR, GLR, GLP) VELUX OPTIMA</vt:lpstr>
      <vt:lpstr>Ручки для окон</vt:lpstr>
      <vt:lpstr>Запасные части для окна пластмассовые Нижняя ручка окна GZL (для окон GZL 1059db) 2003-2015 гг</vt:lpstr>
      <vt:lpstr>Запасные части для окна пластмассовые Нижняя ручка окна GZR (для окон GZR 3050B) OPTIMA</vt:lpstr>
      <vt:lpstr>Запасные части для окна пластмассовые Нижняя ручка окна GLR (для окон GLR 3073BIS) OPTIMA</vt:lpstr>
      <vt:lpstr>Запасные части для окна пластмассовые Нижняя ручка окна GLP (для окон GLP 0073BIS) OPTIMA</vt:lpstr>
      <vt:lpstr>Запасные части для окна пластмассовые Нижняя ручка окна GPL, GTL</vt:lpstr>
      <vt:lpstr>Запасные части для окна пластмассовые Нижняя ручка окна GPU</vt:lpstr>
      <vt:lpstr>PowerPoint Presentation</vt:lpstr>
      <vt:lpstr>PowerPoint Presentation</vt:lpstr>
      <vt:lpstr>PowerPoint Presentation</vt:lpstr>
      <vt:lpstr>PowerPoint Presentation</vt:lpstr>
      <vt:lpstr>Ключи для замков на ручках</vt:lpstr>
      <vt:lpstr>Держатель фильтра 2003-2015 гг (например,  GGL M08 3073G) - Алюминий</vt:lpstr>
      <vt:lpstr>Щеколда</vt:lpstr>
      <vt:lpstr>Гнездо задвижки</vt:lpstr>
      <vt:lpstr>Опора накладки</vt:lpstr>
      <vt:lpstr>Уплотнитель нижней накладки поворотной створки</vt:lpstr>
      <vt:lpstr>У клиента разбился стеклопакет</vt:lpstr>
      <vt:lpstr>Window plate/ Оконная табличка</vt:lpstr>
      <vt:lpstr>Production year/ Год производства</vt:lpstr>
      <vt:lpstr>Замена стеклопакетов на окнах VELUX OPTIMA</vt:lpstr>
      <vt:lpstr>Замена стеклопакетов на окнах VELUX PREMIUM</vt:lpstr>
      <vt:lpstr>Замена стеклопакетов на окнах 1992-2015 гг производства</vt:lpstr>
      <vt:lpstr>Нужна ли прижимная рамка?</vt:lpstr>
      <vt:lpstr>Прижимная рамка IGR</vt:lpstr>
      <vt:lpstr>Список запчастей для замены на стеклопакет 65</vt:lpstr>
      <vt:lpstr>Список запчастей для замены на стеклопакет 65</vt:lpstr>
      <vt:lpstr>Список запчастей для замены на стеклопакет 65</vt:lpstr>
      <vt:lpstr>Список запчастей для замены на стеклопакет 65</vt:lpstr>
      <vt:lpstr>Запасные части для окна. Уплотнители</vt:lpstr>
      <vt:lpstr>Запасные части для окна. Уплотнители Дополнительный уплотнитель серого цвета</vt:lpstr>
      <vt:lpstr>Запасные части для окна. Уплотнители Дополнительный уплотнитель серого цвета</vt:lpstr>
      <vt:lpstr>Запасные части для окна. Уплотнители Дополнительный уплотнитель серого цвета</vt:lpstr>
      <vt:lpstr>Запасные части для окна. Уплотнители Уплотнитель черного цвета</vt:lpstr>
      <vt:lpstr>Запасные части для окна. Уплотнители Уплотнитель черного цвета</vt:lpstr>
      <vt:lpstr>Запасные части для окна. Уплотнители Уплотнитель черного цвета</vt:lpstr>
      <vt:lpstr>Запасные части для окна. Уплотнители Уплотнитель вентиляционного клапана</vt:lpstr>
      <vt:lpstr>Запасные части для окна. Уплотнители Расчет длины уплотнителей</vt:lpstr>
      <vt:lpstr>Запасные части для окна  Моющийся фильтр</vt:lpstr>
      <vt:lpstr>Запасные части для окна Электрика</vt:lpstr>
      <vt:lpstr>Запасные части для окна Электрика</vt:lpstr>
      <vt:lpstr>Запасные части для окна. Электрика  Трансформатор окна Интегра VELUX PREMIUM</vt:lpstr>
      <vt:lpstr>Запасные части для окна. Электрика  Мотор для окна Интегра VELUX PREMIUM</vt:lpstr>
      <vt:lpstr>Запасные части для окна. Электрика Комплект крепежа мотора</vt:lpstr>
      <vt:lpstr>Магнит</vt:lpstr>
      <vt:lpstr>Запасные части для окна Электрика</vt:lpstr>
      <vt:lpstr>Запасные части для окна. Электрика  Трансформатор с кабелем питания окна Интегра IO</vt:lpstr>
      <vt:lpstr>Запасные части для окна. Электрика  Мотор для окна Интегра IO</vt:lpstr>
      <vt:lpstr>Запасные части для окна. Электрика  Ответная часть замка</vt:lpstr>
      <vt:lpstr>Запасные части для окна. Электрика Комплект крепежа мотора</vt:lpstr>
      <vt:lpstr>Магнит</vt:lpstr>
      <vt:lpstr>Датчик дождя</vt:lpstr>
      <vt:lpstr>Запасные части для окна. Электрика Приемник инфракрасного сигнала</vt:lpstr>
      <vt:lpstr>Запасные части для окна. Электрика Трансформатор с кабелем питания для окна Интегра IR</vt:lpstr>
      <vt:lpstr>Запасные части для окна. Электрика Мотор для окна Интегра IR</vt:lpstr>
      <vt:lpstr>Запасные части для окна. Электрика  Ответная часть мотора для окна Интегра IR</vt:lpstr>
      <vt:lpstr>Запасные части для окна. Электрика  Ответная часть мотора для окна Интегра IR</vt:lpstr>
      <vt:lpstr>Крышка двигателя KMX 200</vt:lpstr>
      <vt:lpstr>Консоль датчика дождя</vt:lpstr>
      <vt:lpstr>Запасные части для окон Окно-балкон Cabrio 2003-2015гг</vt:lpstr>
      <vt:lpstr>Окно-балкон Cabrio Балясины для перил 2003-2015гг</vt:lpstr>
      <vt:lpstr>Пружины для окна-балкона Кабрио 2003-2015гг</vt:lpstr>
      <vt:lpstr>Запасные части для оклада</vt:lpstr>
      <vt:lpstr>Дренажный желоб</vt:lpstr>
      <vt:lpstr>Запасные части для откоса</vt:lpstr>
      <vt:lpstr>Крепеж для откосов</vt:lpstr>
      <vt:lpstr>Наличники откоса LSC –K-- 2000</vt:lpstr>
      <vt:lpstr>Запасные части для лестницы</vt:lpstr>
      <vt:lpstr>Стержень для открывания чердачной лестницы</vt:lpstr>
      <vt:lpstr>Серые насадки на ножки</vt:lpstr>
      <vt:lpstr>Черные насадки на ножки</vt:lpstr>
      <vt:lpstr>Защелка для лестницы Престиж NLL 7630</vt:lpstr>
      <vt:lpstr>Запчасти и защелка для лестницы Эконом NLL 2610B</vt:lpstr>
      <vt:lpstr>Кронштейны для крепления пружины к коробу чердачной лестницы</vt:lpstr>
      <vt:lpstr>Болты/ шурупы</vt:lpstr>
      <vt:lpstr>Запасные части для электрооборудования</vt:lpstr>
      <vt:lpstr>Комплект крепежа мотора  подходит для KMG 100</vt:lpstr>
      <vt:lpstr>Цепь мотора  подходит для KMG 100</vt:lpstr>
      <vt:lpstr>Блок управления/трансформатор подходит для KMX 100</vt:lpstr>
      <vt:lpstr>Запасные части для штор</vt:lpstr>
      <vt:lpstr>Запасные части для штор DFD</vt:lpstr>
      <vt:lpstr>Запасные части для штор DFD, DKL, RFL Монтажный комплект</vt:lpstr>
      <vt:lpstr>Запасные части для DFD, DKL, FHL, RFL Упаковка фиксаторов шнура</vt:lpstr>
      <vt:lpstr>Запасные части для штор DKL</vt:lpstr>
      <vt:lpstr>Запасные части для штор DKL, RFL Комплект торцевых заглушек ручки-планки</vt:lpstr>
      <vt:lpstr>Запасные части для штор DSL</vt:lpstr>
      <vt:lpstr>Запасные части для штор DSL Аккумуляторная батарея</vt:lpstr>
      <vt:lpstr>Запасные части для штор DSL, RSL Монтажный комплект</vt:lpstr>
      <vt:lpstr>Запасные части для штор FHC</vt:lpstr>
      <vt:lpstr>Запасные части для штор FHC, FHL Монтажный комплект</vt:lpstr>
      <vt:lpstr>Запасные части для штор FHL</vt:lpstr>
      <vt:lpstr>Запасные части для маркизета</vt:lpstr>
      <vt:lpstr>Комплект крючков для маркизета</vt:lpstr>
      <vt:lpstr>Установочный фиксатор</vt:lpstr>
      <vt:lpstr>Запасные части для жалюзи PAL</vt:lpstr>
      <vt:lpstr>Запасные части для жалюзи PAL Ползунок боковой направляющей</vt:lpstr>
      <vt:lpstr>Запасные части для жалюзи PAL  Монтажный комплект P-08</vt:lpstr>
      <vt:lpstr>Запасные части для жалюзи PAL, PML Монтажный комплект Р-05</vt:lpstr>
      <vt:lpstr>Запасные части для жалюзи PAL, PML Шнур-держатель, нижняя часть</vt:lpstr>
      <vt:lpstr>Запасные части для жалюзи PAL Упаковка боковых контроллеров</vt:lpstr>
      <vt:lpstr>Запасные части для жалюзи PAL, PML Упаковка торцевых муфт</vt:lpstr>
      <vt:lpstr>Запасные части для жалюзи PAL, PML Упаковка направляющих</vt:lpstr>
      <vt:lpstr>Запасные части для жалюзи PML</vt:lpstr>
      <vt:lpstr>Запасные части для штор RHL Комплект крючков</vt:lpstr>
      <vt:lpstr>Запасные части для штор RFL</vt:lpstr>
      <vt:lpstr>Запасные части для штор RSL</vt:lpstr>
      <vt:lpstr>Запасные части для москитной сетки</vt:lpstr>
      <vt:lpstr>PowerPoint Presentation</vt:lpstr>
      <vt:lpstr>PowerPoint Presentation</vt:lpstr>
      <vt:lpstr>Запасные части для москитной сетки  Комплект деталей нижней планки</vt:lpstr>
      <vt:lpstr>Запасные части для рольставен</vt:lpstr>
      <vt:lpstr>Запасные части для рольставен Ручка управления</vt:lpstr>
      <vt:lpstr>Запасные части для рольставен  Опора боковой направляющей, алюминий</vt:lpstr>
      <vt:lpstr>Запасные части для рольставен  Нижняя опора, алюминий</vt:lpstr>
      <vt:lpstr>Запасные части для рольставен Мотор для рольставен</vt:lpstr>
      <vt:lpstr>Запасные части для рольставен Пластиковый концевой держатель</vt:lpstr>
      <vt:lpstr>Запасные части для рольставен  Уплотнитель нижней рельсы</vt:lpstr>
      <vt:lpstr>Запасные части для рольставен  Уплотнитель верхней планки</vt:lpstr>
      <vt:lpstr>Запасные части для рольставен  Установочный комплект H для рольставен SCL 2003-2015 гг</vt:lpstr>
      <vt:lpstr>Запасные части для рольставен Установочный комплект I для рольставен SCL 2003-2015 гг</vt:lpstr>
      <vt:lpstr>Запасные части для рольставен Установочный комплект M для рольставен SCL 2003-2015 гг</vt:lpstr>
      <vt:lpstr>Продуктовые линейки. Различия в кодах.</vt:lpstr>
    </vt:vector>
  </TitlesOfParts>
  <Company>VELUX A/S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nvk.v-rus</dc:creator>
  <cp:lastModifiedBy>Ekaterina Gilyazova</cp:lastModifiedBy>
  <cp:revision>1054</cp:revision>
  <cp:lastPrinted>2016-03-16T13:09:53Z</cp:lastPrinted>
  <dcterms:created xsi:type="dcterms:W3CDTF">2011-04-11T12:29:26Z</dcterms:created>
  <dcterms:modified xsi:type="dcterms:W3CDTF">2016-05-16T11:45:26Z</dcterms:modified>
</cp:coreProperties>
</file>